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43"/>
  </p:notesMasterIdLst>
  <p:handoutMasterIdLst>
    <p:handoutMasterId r:id="rId44"/>
  </p:handoutMasterIdLst>
  <p:sldIdLst>
    <p:sldId id="645" r:id="rId3"/>
    <p:sldId id="584" r:id="rId4"/>
    <p:sldId id="651" r:id="rId5"/>
    <p:sldId id="706" r:id="rId6"/>
    <p:sldId id="742" r:id="rId7"/>
    <p:sldId id="705" r:id="rId8"/>
    <p:sldId id="658" r:id="rId9"/>
    <p:sldId id="684" r:id="rId10"/>
    <p:sldId id="737" r:id="rId11"/>
    <p:sldId id="738" r:id="rId12"/>
    <p:sldId id="685" r:id="rId13"/>
    <p:sldId id="730" r:id="rId14"/>
    <p:sldId id="716" r:id="rId15"/>
    <p:sldId id="717" r:id="rId16"/>
    <p:sldId id="718" r:id="rId17"/>
    <p:sldId id="719" r:id="rId18"/>
    <p:sldId id="720" r:id="rId19"/>
    <p:sldId id="690" r:id="rId20"/>
    <p:sldId id="691" r:id="rId21"/>
    <p:sldId id="721" r:id="rId22"/>
    <p:sldId id="743" r:id="rId23"/>
    <p:sldId id="744" r:id="rId24"/>
    <p:sldId id="745" r:id="rId25"/>
    <p:sldId id="746" r:id="rId26"/>
    <p:sldId id="747" r:id="rId27"/>
    <p:sldId id="748" r:id="rId28"/>
    <p:sldId id="749" r:id="rId29"/>
    <p:sldId id="750" r:id="rId30"/>
    <p:sldId id="751" r:id="rId31"/>
    <p:sldId id="752" r:id="rId32"/>
    <p:sldId id="753" r:id="rId33"/>
    <p:sldId id="754" r:id="rId34"/>
    <p:sldId id="755" r:id="rId35"/>
    <p:sldId id="756" r:id="rId36"/>
    <p:sldId id="757" r:id="rId37"/>
    <p:sldId id="758" r:id="rId38"/>
    <p:sldId id="759" r:id="rId39"/>
    <p:sldId id="760" r:id="rId40"/>
    <p:sldId id="761" r:id="rId41"/>
    <p:sldId id="762" r:id="rId42"/>
  </p:sldIdLst>
  <p:sldSz cx="9144000" cy="6858000" type="screen4x3"/>
  <p:notesSz cx="9296400" cy="7010400"/>
  <p:defaultTextStyle>
    <a:defPPr>
      <a:defRPr lang="fr-CA"/>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300">
          <p15:clr>
            <a:srgbClr val="A4A3A4"/>
          </p15:clr>
        </p15:guide>
        <p15:guide id="2" pos="5436">
          <p15:clr>
            <a:srgbClr val="A4A3A4"/>
          </p15:clr>
        </p15:guide>
      </p15:sldGuideLst>
    </p:ext>
    <p:ext uri="{2D200454-40CA-4A62-9FC3-DE9A4176ACB9}">
      <p15:notesGuideLst xmlns:p15="http://schemas.microsoft.com/office/powerpoint/2012/main" xmlns="">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1B467B"/>
    <a:srgbClr val="F47206"/>
    <a:srgbClr val="FDCBA1"/>
    <a:srgbClr val="AAC8EC"/>
    <a:srgbClr val="C6DAF2"/>
    <a:srgbClr val="FCB274"/>
    <a:srgbClr val="9BBEE9"/>
    <a:srgbClr val="93BBB3"/>
    <a:srgbClr val="41C3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80" autoAdjust="0"/>
    <p:restoredTop sz="99637" autoAdjust="0"/>
  </p:normalViewPr>
  <p:slideViewPr>
    <p:cSldViewPr snapToGrid="0">
      <p:cViewPr>
        <p:scale>
          <a:sx n="90" d="100"/>
          <a:sy n="90" d="100"/>
        </p:scale>
        <p:origin x="-3030" y="-594"/>
      </p:cViewPr>
      <p:guideLst>
        <p:guide orient="horz" pos="300"/>
        <p:guide pos="54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3" d="100"/>
          <a:sy n="83" d="100"/>
        </p:scale>
        <p:origin x="-2045" y="-82"/>
      </p:cViewPr>
      <p:guideLst>
        <p:guide orient="horz" pos="2208"/>
        <p:guide pos="292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13" Type="http://schemas.openxmlformats.org/officeDocument/2006/relationships/slide" Target="slides/slide34.xml"/><Relationship Id="rId18" Type="http://schemas.openxmlformats.org/officeDocument/2006/relationships/slide" Target="slides/slide39.xml"/><Relationship Id="rId3" Type="http://schemas.openxmlformats.org/officeDocument/2006/relationships/slide" Target="slides/slide20.xml"/><Relationship Id="rId7" Type="http://schemas.openxmlformats.org/officeDocument/2006/relationships/slide" Target="slides/slide28.xml"/><Relationship Id="rId12" Type="http://schemas.openxmlformats.org/officeDocument/2006/relationships/slide" Target="slides/slide33.xml"/><Relationship Id="rId17" Type="http://schemas.openxmlformats.org/officeDocument/2006/relationships/slide" Target="slides/slide38.xml"/><Relationship Id="rId2" Type="http://schemas.openxmlformats.org/officeDocument/2006/relationships/slide" Target="slides/slide19.xml"/><Relationship Id="rId16" Type="http://schemas.openxmlformats.org/officeDocument/2006/relationships/slide" Target="slides/slide37.xml"/><Relationship Id="rId1" Type="http://schemas.openxmlformats.org/officeDocument/2006/relationships/slide" Target="slides/slide18.xml"/><Relationship Id="rId6" Type="http://schemas.openxmlformats.org/officeDocument/2006/relationships/slide" Target="slides/slide27.xml"/><Relationship Id="rId11" Type="http://schemas.openxmlformats.org/officeDocument/2006/relationships/slide" Target="slides/slide32.xml"/><Relationship Id="rId5" Type="http://schemas.openxmlformats.org/officeDocument/2006/relationships/slide" Target="slides/slide24.xml"/><Relationship Id="rId15" Type="http://schemas.openxmlformats.org/officeDocument/2006/relationships/slide" Target="slides/slide36.xml"/><Relationship Id="rId10" Type="http://schemas.openxmlformats.org/officeDocument/2006/relationships/slide" Target="slides/slide31.xml"/><Relationship Id="rId19" Type="http://schemas.openxmlformats.org/officeDocument/2006/relationships/slide" Target="slides/slide40.xml"/><Relationship Id="rId4" Type="http://schemas.openxmlformats.org/officeDocument/2006/relationships/slide" Target="slides/slide21.xml"/><Relationship Id="rId9" Type="http://schemas.openxmlformats.org/officeDocument/2006/relationships/slide" Target="slides/slide30.xml"/><Relationship Id="rId1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dirty="0"/>
          </a:p>
        </p:txBody>
      </p:sp>
      <p:sp>
        <p:nvSpPr>
          <p:cNvPr id="7171" name="Rectangle 3"/>
          <p:cNvSpPr>
            <a:spLocks noGrp="1" noChangeArrowheads="1"/>
          </p:cNvSpPr>
          <p:nvPr>
            <p:ph type="dt" sz="quarter"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dirty="0"/>
          </a:p>
        </p:txBody>
      </p:sp>
      <p:sp>
        <p:nvSpPr>
          <p:cNvPr id="7173" name="Rectangle 5"/>
          <p:cNvSpPr>
            <a:spLocks noGrp="1" noChangeArrowheads="1"/>
          </p:cNvSpPr>
          <p:nvPr>
            <p:ph type="sldNum" sz="quarter" idx="3"/>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6AEA54F6-711F-4DBB-9924-321DBBB26C37}" type="slidenum">
              <a:rPr lang="fr-CA"/>
              <a:pPr/>
              <a:t>‹N°›</a:t>
            </a:fld>
            <a:endParaRPr lang="fr-CA" dirty="0"/>
          </a:p>
        </p:txBody>
      </p:sp>
      <p:sp>
        <p:nvSpPr>
          <p:cNvPr id="6" name="Espace réservé du pied de page 5"/>
          <p:cNvSpPr>
            <a:spLocks noGrp="1"/>
          </p:cNvSpPr>
          <p:nvPr>
            <p:ph type="ftr" sz="quarter" idx="2"/>
          </p:nvPr>
        </p:nvSpPr>
        <p:spPr>
          <a:xfrm>
            <a:off x="0" y="6658969"/>
            <a:ext cx="4028748" cy="349911"/>
          </a:xfrm>
          <a:prstGeom prst="rect">
            <a:avLst/>
          </a:prstGeom>
        </p:spPr>
        <p:txBody>
          <a:bodyPr vert="horz" lIns="88125" tIns="44063" rIns="88125" bIns="44063" rtlCol="0" anchor="b"/>
          <a:lstStyle>
            <a:lvl1pPr algn="l">
              <a:defRPr sz="1100"/>
            </a:lvl1pPr>
          </a:lstStyle>
          <a:p>
            <a:endParaRPr lang="fr-CA" dirty="0"/>
          </a:p>
        </p:txBody>
      </p:sp>
    </p:spTree>
    <p:extLst>
      <p:ext uri="{BB962C8B-B14F-4D97-AF65-F5344CB8AC3E}">
        <p14:creationId xmlns:p14="http://schemas.microsoft.com/office/powerpoint/2010/main" xmlns="" val="414291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dirty="0"/>
          </a:p>
        </p:txBody>
      </p:sp>
      <p:sp>
        <p:nvSpPr>
          <p:cNvPr id="10243" name="Rectangle 3"/>
          <p:cNvSpPr>
            <a:spLocks noGrp="1" noChangeArrowheads="1"/>
          </p:cNvSpPr>
          <p:nvPr>
            <p:ph type="dt"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dirty="0"/>
          </a:p>
        </p:txBody>
      </p:sp>
      <p:sp>
        <p:nvSpPr>
          <p:cNvPr id="36868" name="Rectangle 4"/>
          <p:cNvSpPr>
            <a:spLocks noGrp="1" noRot="1" noChangeAspect="1" noChangeArrowheads="1" noTextEdit="1"/>
          </p:cNvSpPr>
          <p:nvPr>
            <p:ph type="sldImg" idx="2"/>
          </p:nvPr>
        </p:nvSpPr>
        <p:spPr bwMode="auto">
          <a:xfrm>
            <a:off x="2897188" y="525463"/>
            <a:ext cx="3506787" cy="26289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0074" y="3331195"/>
            <a:ext cx="7436254" cy="3154053"/>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0246" name="Rectangle 6"/>
          <p:cNvSpPr>
            <a:spLocks noGrp="1" noChangeArrowheads="1"/>
          </p:cNvSpPr>
          <p:nvPr>
            <p:ph type="ftr" sz="quarter" idx="4"/>
          </p:nvPr>
        </p:nvSpPr>
        <p:spPr bwMode="auto">
          <a:xfrm>
            <a:off x="4"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defTabSz="930048">
              <a:defRPr sz="1200" b="0"/>
            </a:lvl1pPr>
          </a:lstStyle>
          <a:p>
            <a:endParaRPr lang="en-US" dirty="0"/>
          </a:p>
        </p:txBody>
      </p:sp>
      <p:sp>
        <p:nvSpPr>
          <p:cNvPr id="10247" name="Rectangle 7"/>
          <p:cNvSpPr>
            <a:spLocks noGrp="1" noChangeArrowheads="1"/>
          </p:cNvSpPr>
          <p:nvPr>
            <p:ph type="sldNum" sz="quarter" idx="5"/>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3C67199F-3D02-45DC-8182-CEE99E7046C5}" type="slidenum">
              <a:rPr lang="fr-CA"/>
              <a:pPr/>
              <a:t>‹N°›</a:t>
            </a:fld>
            <a:endParaRPr lang="fr-CA" dirty="0"/>
          </a:p>
        </p:txBody>
      </p:sp>
    </p:spTree>
    <p:extLst>
      <p:ext uri="{BB962C8B-B14F-4D97-AF65-F5344CB8AC3E}">
        <p14:creationId xmlns:p14="http://schemas.microsoft.com/office/powerpoint/2010/main" xmlns="" val="337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767500-2F5E-411E-927C-B45CAD5549D9}" type="slidenum">
              <a:rPr lang="fr-CA"/>
              <a:pPr/>
              <a:t>1</a:t>
            </a:fld>
            <a:endParaRPr lang="fr-CA" dirty="0"/>
          </a:p>
        </p:txBody>
      </p:sp>
      <p:sp>
        <p:nvSpPr>
          <p:cNvPr id="37891" name="Rectangle 2"/>
          <p:cNvSpPr>
            <a:spLocks noGrp="1" noRot="1" noChangeAspect="1" noChangeArrowheads="1" noTextEdit="1"/>
          </p:cNvSpPr>
          <p:nvPr>
            <p:ph type="sldImg"/>
          </p:nvPr>
        </p:nvSpPr>
        <p:spPr>
          <a:xfrm>
            <a:off x="2506663" y="174625"/>
            <a:ext cx="4187825" cy="3140075"/>
          </a:xfrm>
          <a:ln/>
        </p:spPr>
      </p:sp>
      <p:sp>
        <p:nvSpPr>
          <p:cNvPr id="37892"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xmlns="" val="270982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11</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12</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13</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14</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15</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16</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17</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19</a:t>
            </a:fld>
            <a:endParaRPr lang="fr-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21</a:t>
            </a:fld>
            <a:endParaRPr lang="fr-CA"/>
          </a:p>
        </p:txBody>
      </p:sp>
    </p:spTree>
    <p:extLst>
      <p:ext uri="{BB962C8B-B14F-4D97-AF65-F5344CB8AC3E}">
        <p14:creationId xmlns:p14="http://schemas.microsoft.com/office/powerpoint/2010/main" xmlns="" val="239093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22</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3</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23</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24</a:t>
            </a:fld>
            <a:endParaRPr lang="fr-CA"/>
          </a:p>
        </p:txBody>
      </p:sp>
    </p:spTree>
    <p:extLst>
      <p:ext uri="{BB962C8B-B14F-4D97-AF65-F5344CB8AC3E}">
        <p14:creationId xmlns:p14="http://schemas.microsoft.com/office/powerpoint/2010/main" xmlns="" val="2629593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25</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26</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27</a:t>
            </a:fld>
            <a:endParaRPr lang="fr-CA" dirty="0"/>
          </a:p>
        </p:txBody>
      </p:sp>
    </p:spTree>
    <p:extLst>
      <p:ext uri="{BB962C8B-B14F-4D97-AF65-F5344CB8AC3E}">
        <p14:creationId xmlns:p14="http://schemas.microsoft.com/office/powerpoint/2010/main" xmlns="" val="3316888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28</a:t>
            </a:fld>
            <a:endParaRPr lang="fr-CA"/>
          </a:p>
        </p:txBody>
      </p:sp>
    </p:spTree>
    <p:extLst>
      <p:ext uri="{BB962C8B-B14F-4D97-AF65-F5344CB8AC3E}">
        <p14:creationId xmlns:p14="http://schemas.microsoft.com/office/powerpoint/2010/main" xmlns="" val="215122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29</a:t>
            </a:fld>
            <a:endParaRPr lang="fr-CA"/>
          </a:p>
        </p:txBody>
      </p:sp>
    </p:spTree>
    <p:extLst>
      <p:ext uri="{BB962C8B-B14F-4D97-AF65-F5344CB8AC3E}">
        <p14:creationId xmlns:p14="http://schemas.microsoft.com/office/powerpoint/2010/main" xmlns="" val="332144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30</a:t>
            </a:fld>
            <a:endParaRPr lang="fr-CA" dirty="0"/>
          </a:p>
        </p:txBody>
      </p:sp>
    </p:spTree>
    <p:extLst>
      <p:ext uri="{BB962C8B-B14F-4D97-AF65-F5344CB8AC3E}">
        <p14:creationId xmlns:p14="http://schemas.microsoft.com/office/powerpoint/2010/main" xmlns="" val="1103613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31</a:t>
            </a:fld>
            <a:endParaRPr lang="fr-CA"/>
          </a:p>
        </p:txBody>
      </p:sp>
    </p:spTree>
    <p:extLst>
      <p:ext uri="{BB962C8B-B14F-4D97-AF65-F5344CB8AC3E}">
        <p14:creationId xmlns:p14="http://schemas.microsoft.com/office/powerpoint/2010/main" xmlns="" val="1736525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32</a:t>
            </a:fld>
            <a:endParaRPr lang="fr-CA"/>
          </a:p>
        </p:txBody>
      </p:sp>
    </p:spTree>
    <p:extLst>
      <p:ext uri="{BB962C8B-B14F-4D97-AF65-F5344CB8AC3E}">
        <p14:creationId xmlns:p14="http://schemas.microsoft.com/office/powerpoint/2010/main" xmlns="" val="105280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4</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33</a:t>
            </a:fld>
            <a:endParaRPr lang="fr-CA" dirty="0"/>
          </a:p>
        </p:txBody>
      </p:sp>
    </p:spTree>
    <p:extLst>
      <p:ext uri="{BB962C8B-B14F-4D97-AF65-F5344CB8AC3E}">
        <p14:creationId xmlns:p14="http://schemas.microsoft.com/office/powerpoint/2010/main" xmlns="" val="3345912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34</a:t>
            </a:fld>
            <a:endParaRPr lang="fr-CA" dirty="0"/>
          </a:p>
        </p:txBody>
      </p:sp>
    </p:spTree>
    <p:extLst>
      <p:ext uri="{BB962C8B-B14F-4D97-AF65-F5344CB8AC3E}">
        <p14:creationId xmlns:p14="http://schemas.microsoft.com/office/powerpoint/2010/main" xmlns="" val="3291401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35</a:t>
            </a:fld>
            <a:endParaRPr lang="fr-CA" dirty="0"/>
          </a:p>
        </p:txBody>
      </p:sp>
    </p:spTree>
    <p:extLst>
      <p:ext uri="{BB962C8B-B14F-4D97-AF65-F5344CB8AC3E}">
        <p14:creationId xmlns:p14="http://schemas.microsoft.com/office/powerpoint/2010/main" xmlns="" val="3264866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36</a:t>
            </a:fld>
            <a:endParaRPr lang="fr-CA" dirty="0"/>
          </a:p>
        </p:txBody>
      </p:sp>
    </p:spTree>
    <p:extLst>
      <p:ext uri="{BB962C8B-B14F-4D97-AF65-F5344CB8AC3E}">
        <p14:creationId xmlns:p14="http://schemas.microsoft.com/office/powerpoint/2010/main" xmlns="" val="2371370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37</a:t>
            </a:fld>
            <a:endParaRPr lang="fr-CA" dirty="0"/>
          </a:p>
        </p:txBody>
      </p:sp>
    </p:spTree>
    <p:extLst>
      <p:ext uri="{BB962C8B-B14F-4D97-AF65-F5344CB8AC3E}">
        <p14:creationId xmlns:p14="http://schemas.microsoft.com/office/powerpoint/2010/main" xmlns="" val="263335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38</a:t>
            </a:fld>
            <a:endParaRPr lang="fr-CA" dirty="0"/>
          </a:p>
        </p:txBody>
      </p:sp>
    </p:spTree>
    <p:extLst>
      <p:ext uri="{BB962C8B-B14F-4D97-AF65-F5344CB8AC3E}">
        <p14:creationId xmlns:p14="http://schemas.microsoft.com/office/powerpoint/2010/main" xmlns="" val="2152818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39</a:t>
            </a:fld>
            <a:endParaRPr lang="fr-CA" dirty="0"/>
          </a:p>
        </p:txBody>
      </p:sp>
    </p:spTree>
    <p:extLst>
      <p:ext uri="{BB962C8B-B14F-4D97-AF65-F5344CB8AC3E}">
        <p14:creationId xmlns:p14="http://schemas.microsoft.com/office/powerpoint/2010/main" xmlns="" val="2091811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40</a:t>
            </a:fld>
            <a:endParaRPr lang="fr-CA" dirty="0"/>
          </a:p>
        </p:txBody>
      </p:sp>
    </p:spTree>
    <p:extLst>
      <p:ext uri="{BB962C8B-B14F-4D97-AF65-F5344CB8AC3E}">
        <p14:creationId xmlns:p14="http://schemas.microsoft.com/office/powerpoint/2010/main" xmlns="" val="11459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5</a:t>
            </a:fld>
            <a:endParaRPr lang="fr-CA" dirty="0"/>
          </a:p>
        </p:txBody>
      </p:sp>
    </p:spTree>
    <p:extLst>
      <p:ext uri="{BB962C8B-B14F-4D97-AF65-F5344CB8AC3E}">
        <p14:creationId xmlns:p14="http://schemas.microsoft.com/office/powerpoint/2010/main" xmlns="" val="182367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6</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7</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8</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9</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10</a:t>
            </a:fld>
            <a:endParaRPr lang="fr-CA" dirty="0"/>
          </a:p>
        </p:txBody>
      </p:sp>
    </p:spTree>
    <p:extLst>
      <p:ext uri="{BB962C8B-B14F-4D97-AF65-F5344CB8AC3E}">
        <p14:creationId xmlns:p14="http://schemas.microsoft.com/office/powerpoint/2010/main" xmlns="" val="416472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2"/>
          <p:cNvSpPr>
            <a:spLocks noGrp="1" noChangeArrowheads="1"/>
          </p:cNvSpPr>
          <p:nvPr>
            <p:ph type="sldNum" sz="quarter" idx="10"/>
          </p:nvPr>
        </p:nvSpPr>
        <p:spPr>
          <a:ln/>
        </p:spPr>
        <p:txBody>
          <a:bodyPr/>
          <a:lstStyle>
            <a:lvl1pPr>
              <a:defRPr/>
            </a:lvl1pPr>
          </a:lstStyle>
          <a:p>
            <a:fld id="{8D7054FB-3FFF-4F44-9CDC-1E7F459F6CFE}" type="slidenum">
              <a:rPr lang="fr-CA"/>
              <a:pPr/>
              <a:t>‹N°›</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C297CA5E-FF06-48ED-82CF-4AAA99EE0D5C}" type="slidenum">
              <a:rPr lang="fr-CA"/>
              <a:pPr/>
              <a:t>‹N°›</a:t>
            </a:fld>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a:t>Modifiez le style du titre</a:t>
            </a:r>
            <a:endParaRPr lang="fr-CA"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sldNum" sz="quarter" idx="4"/>
          </p:nvPr>
        </p:nvSpPr>
        <p:spPr bwMode="auto">
          <a:xfrm>
            <a:off x="6757988" y="176213"/>
            <a:ext cx="2133600" cy="47625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r">
              <a:defRPr sz="900" b="0" i="1">
                <a:solidFill>
                  <a:srgbClr val="00439D"/>
                </a:solidFill>
              </a:defRPr>
            </a:lvl1pPr>
          </a:lstStyle>
          <a:p>
            <a:fld id="{11DE34E7-4056-4448-96D9-B4D2A2E2883F}" type="slidenum">
              <a:rPr lang="fr-CA"/>
              <a:pPr/>
              <a:t>‹N°›</a:t>
            </a:fld>
            <a:endParaRPr lang="fr-CA" dirty="0"/>
          </a:p>
        </p:txBody>
      </p:sp>
      <p:pic>
        <p:nvPicPr>
          <p:cNvPr id="6" name="Image 5" descr="Ligne-Orange-BIP.png"/>
          <p:cNvPicPr>
            <a:picLocks noChangeAspect="1"/>
          </p:cNvPicPr>
          <p:nvPr/>
        </p:nvPicPr>
        <p:blipFill>
          <a:blip r:embed="rId4" cstate="print"/>
          <a:stretch>
            <a:fillRect/>
          </a:stretch>
        </p:blipFill>
        <p:spPr>
          <a:xfrm>
            <a:off x="319087" y="676275"/>
            <a:ext cx="8572500" cy="76200"/>
          </a:xfrm>
          <a:prstGeom prst="rect">
            <a:avLst/>
          </a:prstGeom>
        </p:spPr>
      </p:pic>
      <p:pic>
        <p:nvPicPr>
          <p:cNvPr id="2049" name="Imag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46446" y="6199297"/>
            <a:ext cx="765175" cy="29051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Imag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5238" y="6199298"/>
            <a:ext cx="1371601" cy="2905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dirty="0"/>
          </a:p>
        </p:txBody>
      </p:sp>
      <p:sp>
        <p:nvSpPr>
          <p:cNvPr id="3"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43200" algn="ctr"/>
                <a:tab pos="5486400" algn="r"/>
              </a:tabLst>
              <a:defRPr>
                <a:solidFill>
                  <a:schemeClr val="tx1"/>
                </a:solidFill>
                <a:latin typeface="Arial" pitchFamily="34" charset="0"/>
                <a:cs typeface="Arial" pitchFamily="34" charset="0"/>
              </a:defRPr>
            </a:lvl1pPr>
            <a:lvl2pPr>
              <a:tabLst>
                <a:tab pos="2743200" algn="ctr"/>
                <a:tab pos="5486400" algn="r"/>
              </a:tabLst>
              <a:defRPr>
                <a:solidFill>
                  <a:schemeClr val="tx1"/>
                </a:solidFill>
                <a:latin typeface="Arial" pitchFamily="34" charset="0"/>
                <a:cs typeface="Arial" pitchFamily="34" charset="0"/>
              </a:defRPr>
            </a:lvl2pPr>
            <a:lvl3pPr>
              <a:tabLst>
                <a:tab pos="2743200" algn="ctr"/>
                <a:tab pos="5486400" algn="r"/>
              </a:tabLst>
              <a:defRPr>
                <a:solidFill>
                  <a:schemeClr val="tx1"/>
                </a:solidFill>
                <a:latin typeface="Arial" pitchFamily="34" charset="0"/>
                <a:cs typeface="Arial" pitchFamily="34" charset="0"/>
              </a:defRPr>
            </a:lvl3pPr>
            <a:lvl4pPr>
              <a:tabLst>
                <a:tab pos="2743200" algn="ctr"/>
                <a:tab pos="5486400" algn="r"/>
              </a:tabLst>
              <a:defRPr>
                <a:solidFill>
                  <a:schemeClr val="tx1"/>
                </a:solidFill>
                <a:latin typeface="Arial" pitchFamily="34" charset="0"/>
                <a:cs typeface="Arial" pitchFamily="34" charset="0"/>
              </a:defRPr>
            </a:lvl4pPr>
            <a:lvl5pPr>
              <a:tabLst>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865188" rtl="0" eaLnBrk="0" fontAlgn="base" hangingPunct="0">
        <a:spcBef>
          <a:spcPct val="0"/>
        </a:spcBef>
        <a:spcAft>
          <a:spcPct val="0"/>
        </a:spcAft>
        <a:defRPr sz="4200">
          <a:solidFill>
            <a:schemeClr val="tx2"/>
          </a:solidFill>
          <a:latin typeface="+mj-lt"/>
          <a:ea typeface="+mj-ea"/>
          <a:cs typeface="+mj-cs"/>
        </a:defRPr>
      </a:lvl1pPr>
      <a:lvl2pPr algn="ctr" defTabSz="865188" rtl="0" eaLnBrk="0" fontAlgn="base" hangingPunct="0">
        <a:spcBef>
          <a:spcPct val="0"/>
        </a:spcBef>
        <a:spcAft>
          <a:spcPct val="0"/>
        </a:spcAft>
        <a:defRPr sz="4200">
          <a:solidFill>
            <a:schemeClr val="tx2"/>
          </a:solidFill>
          <a:latin typeface="Arial" pitchFamily="34" charset="0"/>
        </a:defRPr>
      </a:lvl2pPr>
      <a:lvl3pPr algn="ctr" defTabSz="865188" rtl="0" eaLnBrk="0" fontAlgn="base" hangingPunct="0">
        <a:spcBef>
          <a:spcPct val="0"/>
        </a:spcBef>
        <a:spcAft>
          <a:spcPct val="0"/>
        </a:spcAft>
        <a:defRPr sz="4200">
          <a:solidFill>
            <a:schemeClr val="tx2"/>
          </a:solidFill>
          <a:latin typeface="Arial" pitchFamily="34" charset="0"/>
        </a:defRPr>
      </a:lvl3pPr>
      <a:lvl4pPr algn="ctr" defTabSz="865188" rtl="0" eaLnBrk="0" fontAlgn="base" hangingPunct="0">
        <a:spcBef>
          <a:spcPct val="0"/>
        </a:spcBef>
        <a:spcAft>
          <a:spcPct val="0"/>
        </a:spcAft>
        <a:defRPr sz="4200">
          <a:solidFill>
            <a:schemeClr val="tx2"/>
          </a:solidFill>
          <a:latin typeface="Arial" pitchFamily="34" charset="0"/>
        </a:defRPr>
      </a:lvl4pPr>
      <a:lvl5pPr algn="ctr" defTabSz="865188" rtl="0" eaLnBrk="0" fontAlgn="base" hangingPunct="0">
        <a:spcBef>
          <a:spcPct val="0"/>
        </a:spcBef>
        <a:spcAft>
          <a:spcPct val="0"/>
        </a:spcAft>
        <a:defRPr sz="4200">
          <a:solidFill>
            <a:schemeClr val="tx2"/>
          </a:solidFill>
          <a:latin typeface="Arial" pitchFamily="34" charset="0"/>
        </a:defRPr>
      </a:lvl5pPr>
      <a:lvl6pPr marL="457200" algn="ctr" defTabSz="865188" rtl="0" fontAlgn="base">
        <a:spcBef>
          <a:spcPct val="0"/>
        </a:spcBef>
        <a:spcAft>
          <a:spcPct val="0"/>
        </a:spcAft>
        <a:defRPr sz="4200">
          <a:solidFill>
            <a:schemeClr val="tx2"/>
          </a:solidFill>
          <a:latin typeface="Arial" pitchFamily="34" charset="0"/>
        </a:defRPr>
      </a:lvl6pPr>
      <a:lvl7pPr marL="914400" algn="ctr" defTabSz="865188" rtl="0" fontAlgn="base">
        <a:spcBef>
          <a:spcPct val="0"/>
        </a:spcBef>
        <a:spcAft>
          <a:spcPct val="0"/>
        </a:spcAft>
        <a:defRPr sz="4200">
          <a:solidFill>
            <a:schemeClr val="tx2"/>
          </a:solidFill>
          <a:latin typeface="Arial" pitchFamily="34" charset="0"/>
        </a:defRPr>
      </a:lvl7pPr>
      <a:lvl8pPr marL="1371600" algn="ctr" defTabSz="865188" rtl="0" fontAlgn="base">
        <a:spcBef>
          <a:spcPct val="0"/>
        </a:spcBef>
        <a:spcAft>
          <a:spcPct val="0"/>
        </a:spcAft>
        <a:defRPr sz="4200">
          <a:solidFill>
            <a:schemeClr val="tx2"/>
          </a:solidFill>
          <a:latin typeface="Arial" pitchFamily="34" charset="0"/>
        </a:defRPr>
      </a:lvl8pPr>
      <a:lvl9pPr marL="1828800" algn="ctr" defTabSz="865188" rtl="0" fontAlgn="base">
        <a:spcBef>
          <a:spcPct val="0"/>
        </a:spcBef>
        <a:spcAft>
          <a:spcPct val="0"/>
        </a:spcAft>
        <a:defRPr sz="4200">
          <a:solidFill>
            <a:schemeClr val="tx2"/>
          </a:solidFill>
          <a:latin typeface="Arial" pitchFamily="34" charset="0"/>
        </a:defRPr>
      </a:lvl9pPr>
    </p:titleStyle>
    <p:bodyStyle>
      <a:lvl1pPr marL="323850" indent="-323850" algn="l" defTabSz="865188" rtl="0" eaLnBrk="0" fontAlgn="base" hangingPunct="0">
        <a:spcBef>
          <a:spcPct val="20000"/>
        </a:spcBef>
        <a:spcAft>
          <a:spcPct val="0"/>
        </a:spcAft>
        <a:buChar char="•"/>
        <a:defRPr sz="3000">
          <a:solidFill>
            <a:schemeClr val="tx1"/>
          </a:solidFill>
          <a:latin typeface="+mn-lt"/>
          <a:ea typeface="+mn-ea"/>
          <a:cs typeface="+mn-cs"/>
        </a:defRPr>
      </a:lvl1pPr>
      <a:lvl2pPr marL="703263" indent="-271463" algn="l" defTabSz="865188" rtl="0" eaLnBrk="0" fontAlgn="base" hangingPunct="0">
        <a:spcBef>
          <a:spcPct val="20000"/>
        </a:spcBef>
        <a:spcAft>
          <a:spcPct val="0"/>
        </a:spcAft>
        <a:buChar char="–"/>
        <a:defRPr sz="2600">
          <a:solidFill>
            <a:schemeClr val="tx1"/>
          </a:solidFill>
          <a:latin typeface="+mn-lt"/>
        </a:defRPr>
      </a:lvl2pPr>
      <a:lvl3pPr marL="1081088" indent="-215900" algn="l" defTabSz="865188" rtl="0" eaLnBrk="0" fontAlgn="base" hangingPunct="0">
        <a:spcBef>
          <a:spcPct val="20000"/>
        </a:spcBef>
        <a:spcAft>
          <a:spcPct val="0"/>
        </a:spcAft>
        <a:buChar char="•"/>
        <a:defRPr sz="2300">
          <a:solidFill>
            <a:schemeClr val="tx1"/>
          </a:solidFill>
          <a:latin typeface="+mn-lt"/>
        </a:defRPr>
      </a:lvl3pPr>
      <a:lvl4pPr marL="1512888" indent="-215900" algn="l" defTabSz="865188" rtl="0" eaLnBrk="0" fontAlgn="base" hangingPunct="0">
        <a:spcBef>
          <a:spcPct val="20000"/>
        </a:spcBef>
        <a:spcAft>
          <a:spcPct val="0"/>
        </a:spcAft>
        <a:buChar char="–"/>
        <a:defRPr sz="1900">
          <a:solidFill>
            <a:schemeClr val="tx1"/>
          </a:solidFill>
          <a:latin typeface="+mn-lt"/>
        </a:defRPr>
      </a:lvl4pPr>
      <a:lvl5pPr marL="1946275" indent="-215900" algn="l" defTabSz="865188" rtl="0" eaLnBrk="0" fontAlgn="base" hangingPunct="0">
        <a:spcBef>
          <a:spcPct val="20000"/>
        </a:spcBef>
        <a:spcAft>
          <a:spcPct val="0"/>
        </a:spcAft>
        <a:buChar char="»"/>
        <a:defRPr sz="1900">
          <a:solidFill>
            <a:schemeClr val="tx1"/>
          </a:solidFill>
          <a:latin typeface="+mn-lt"/>
        </a:defRPr>
      </a:lvl5pPr>
      <a:lvl6pPr marL="2403475" indent="-215900" algn="l" defTabSz="865188" rtl="0" fontAlgn="base">
        <a:spcBef>
          <a:spcPct val="20000"/>
        </a:spcBef>
        <a:spcAft>
          <a:spcPct val="0"/>
        </a:spcAft>
        <a:buChar char="»"/>
        <a:defRPr sz="1900">
          <a:solidFill>
            <a:schemeClr val="tx1"/>
          </a:solidFill>
          <a:latin typeface="+mn-lt"/>
        </a:defRPr>
      </a:lvl6pPr>
      <a:lvl7pPr marL="2860675" indent="-215900" algn="l" defTabSz="865188" rtl="0" fontAlgn="base">
        <a:spcBef>
          <a:spcPct val="20000"/>
        </a:spcBef>
        <a:spcAft>
          <a:spcPct val="0"/>
        </a:spcAft>
        <a:buChar char="»"/>
        <a:defRPr sz="1900">
          <a:solidFill>
            <a:schemeClr val="tx1"/>
          </a:solidFill>
          <a:latin typeface="+mn-lt"/>
        </a:defRPr>
      </a:lvl7pPr>
      <a:lvl8pPr marL="3317875" indent="-215900" algn="l" defTabSz="865188" rtl="0" fontAlgn="base">
        <a:spcBef>
          <a:spcPct val="20000"/>
        </a:spcBef>
        <a:spcAft>
          <a:spcPct val="0"/>
        </a:spcAft>
        <a:buChar char="»"/>
        <a:defRPr sz="1900">
          <a:solidFill>
            <a:schemeClr val="tx1"/>
          </a:solidFill>
          <a:latin typeface="+mn-lt"/>
        </a:defRPr>
      </a:lvl8pPr>
      <a:lvl9pPr marL="3775075" indent="-215900" algn="l" defTabSz="865188" rtl="0" fontAlgn="base">
        <a:spcBef>
          <a:spcPct val="20000"/>
        </a:spcBef>
        <a:spcAft>
          <a:spcPct val="0"/>
        </a:spcAft>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bwMode="auto">
          <a:xfrm>
            <a:off x="4982455" y="4401502"/>
            <a:ext cx="2575214" cy="839968"/>
          </a:xfrm>
          <a:noFill/>
          <a:ln>
            <a:miter lim="800000"/>
            <a:headEnd/>
            <a:tailEnd/>
          </a:ln>
        </p:spPr>
        <p:txBody>
          <a:bodyPr vert="horz" wrap="square" lIns="86470" tIns="43235" rIns="86470" bIns="43235" numCol="1" anchor="t" anchorCtr="0" compatLnSpc="1">
            <a:prstTxWarp prst="textNoShape">
              <a:avLst/>
            </a:prstTxWarp>
          </a:bodyPr>
          <a:lstStyle/>
          <a:p>
            <a:pPr algn="l" eaLnBrk="1" hangingPunct="1">
              <a:spcBef>
                <a:spcPct val="0"/>
              </a:spcBef>
            </a:pPr>
            <a:r>
              <a:rPr lang="en-US" sz="1600" dirty="0">
                <a:latin typeface="Tahoma" pitchFamily="34" charset="0"/>
              </a:rPr>
              <a:t>Presented to the Gatineau Valley SADC</a:t>
            </a:r>
          </a:p>
        </p:txBody>
      </p:sp>
      <p:sp>
        <p:nvSpPr>
          <p:cNvPr id="4" name="Rectangle 2"/>
          <p:cNvSpPr txBox="1">
            <a:spLocks noChangeArrowheads="1"/>
          </p:cNvSpPr>
          <p:nvPr/>
        </p:nvSpPr>
        <p:spPr bwMode="auto">
          <a:xfrm>
            <a:off x="3125971" y="2424376"/>
            <a:ext cx="2903426" cy="1194538"/>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eaLnBrk="1" hangingPunct="1">
              <a:spcBef>
                <a:spcPct val="0"/>
              </a:spcBef>
            </a:pPr>
            <a:r>
              <a:rPr lang="en-US" sz="1800" dirty="0">
                <a:latin typeface="Tahoma" pitchFamily="34" charset="0"/>
              </a:rPr>
              <a:t>Labour survey of Gatineau Valley companies</a:t>
            </a:r>
            <a:endParaRPr lang="en-US" sz="1800" b="1" i="1" kern="0" dirty="0">
              <a:latin typeface="Tahoma" pitchFamily="34" charset="0"/>
            </a:endParaRPr>
          </a:p>
        </p:txBody>
      </p:sp>
      <p:sp>
        <p:nvSpPr>
          <p:cNvPr id="5" name="Rectangle 2"/>
          <p:cNvSpPr txBox="1">
            <a:spLocks noChangeArrowheads="1"/>
          </p:cNvSpPr>
          <p:nvPr/>
        </p:nvSpPr>
        <p:spPr bwMode="auto">
          <a:xfrm>
            <a:off x="5965599" y="6074753"/>
            <a:ext cx="2937397" cy="368591"/>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algn="r" eaLnBrk="1" hangingPunct="1">
              <a:spcBef>
                <a:spcPct val="0"/>
              </a:spcBef>
            </a:pPr>
            <a:r>
              <a:rPr lang="fr-CA" sz="1400" b="0" kern="0" dirty="0">
                <a:latin typeface="Tahoma" pitchFamily="34" charset="0"/>
              </a:rPr>
              <a:t>December 10, 2018</a:t>
            </a:r>
          </a:p>
        </p:txBody>
      </p:sp>
    </p:spTree>
    <p:extLst>
      <p:ext uri="{BB962C8B-B14F-4D97-AF65-F5344CB8AC3E}">
        <p14:creationId xmlns:p14="http://schemas.microsoft.com/office/powerpoint/2010/main" xmlns="" val="220755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a:t>
            </a:r>
            <a:r>
              <a:rPr lang="en-US" sz="2000" b="0" dirty="0">
                <a:latin typeface="Tahoma" pitchFamily="34" charset="0"/>
              </a:rPr>
              <a:t>	Methodology</a:t>
            </a:r>
          </a:p>
        </p:txBody>
      </p:sp>
      <p:sp>
        <p:nvSpPr>
          <p:cNvPr id="6" name="Espace réservé du numéro de diapositive 1"/>
          <p:cNvSpPr txBox="1">
            <a:spLocks/>
          </p:cNvSpPr>
          <p:nvPr/>
        </p:nvSpPr>
        <p:spPr bwMode="auto">
          <a:xfrm>
            <a:off x="8010525" y="6208418"/>
            <a:ext cx="416773"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828893"/>
            <a:ext cx="8162925" cy="1002822"/>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Segmentation variable</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We processed and analyzed the findings based on several segmentation variables, which enabled us to perform a bivariate statistical analysis, i.e., the production of cross-referenced tables of dependent variables with independent (or segmentation) variables. This cross-analysis revealed whether there were any statistically significant differences per respondent group. If necessary, we indicated the most significant differences in the report.</a:t>
            </a:r>
            <a:endParaRPr lang="fr-CA" sz="1100" b="0" dirty="0">
              <a:latin typeface="Tahoma" pitchFamily="34" charset="0"/>
              <a:ea typeface="Tahoma" pitchFamily="34" charset="0"/>
              <a:cs typeface="Tahoma" pitchFamily="34" charset="0"/>
            </a:endParaRPr>
          </a:p>
        </p:txBody>
      </p:sp>
      <p:pic>
        <p:nvPicPr>
          <p:cNvPr id="8" name="Imag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7" name="Rectangle 3"/>
          <p:cNvSpPr txBox="1">
            <a:spLocks noChangeArrowheads="1"/>
          </p:cNvSpPr>
          <p:nvPr>
            <p:custDataLst>
              <p:tags r:id="rId3"/>
            </p:custDataLst>
          </p:nvPr>
        </p:nvSpPr>
        <p:spPr bwMode="auto">
          <a:xfrm>
            <a:off x="387312" y="3971841"/>
            <a:ext cx="8162925" cy="2144161"/>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en-CA" sz="1100" i="1" dirty="0">
                <a:latin typeface="Tahoma" pitchFamily="34" charset="0"/>
                <a:ea typeface="Tahoma" pitchFamily="34" charset="0"/>
                <a:cs typeface="Tahoma" pitchFamily="34" charset="0"/>
              </a:rPr>
              <a:t>Notes</a:t>
            </a:r>
          </a:p>
          <a:p>
            <a:pPr lvl="0" algn="just" defTabSz="966788" eaLnBrk="1" hangingPunct="1">
              <a:spcBef>
                <a:spcPts val="500"/>
              </a:spcBef>
              <a:spcAft>
                <a:spcPts val="500"/>
              </a:spcAft>
              <a:buFont typeface="Wingdings" panose="05000000000000000000" pitchFamily="2" charset="2"/>
              <a:buChar char="Ø"/>
            </a:pPr>
            <a:r>
              <a:rPr lang="en-CA" sz="1100" b="0" dirty="0">
                <a:latin typeface="Tahoma" panose="020B0604030504040204" pitchFamily="34" charset="0"/>
                <a:ea typeface="Tahoma" panose="020B0604030504040204" pitchFamily="34" charset="0"/>
                <a:cs typeface="Tahoma" panose="020B0604030504040204" pitchFamily="34" charset="0"/>
              </a:rPr>
              <a:t>In the following chapters, the data expressed as a percentage have been rounded off with no decimals to make the figures and the tables less cumbersome. As a result, some totals may come to 99% or 101%.</a:t>
            </a:r>
          </a:p>
          <a:p>
            <a:pPr lvl="0" algn="just" defTabSz="966788" eaLnBrk="1" hangingPunct="1">
              <a:spcBef>
                <a:spcPts val="500"/>
              </a:spcBef>
              <a:spcAft>
                <a:spcPts val="500"/>
              </a:spcAft>
              <a:buFont typeface="Wingdings" panose="05000000000000000000" pitchFamily="2" charset="2"/>
              <a:buChar char="Ø"/>
            </a:pPr>
            <a:r>
              <a:rPr lang="en-CA" sz="1100" b="0" dirty="0">
                <a:latin typeface="Tahoma" panose="020B0604030504040204" pitchFamily="34" charset="0"/>
                <a:ea typeface="Tahoma" panose="020B0604030504040204" pitchFamily="34" charset="0"/>
                <a:cs typeface="Tahoma" panose="020B0604030504040204" pitchFamily="34" charset="0"/>
              </a:rPr>
              <a:t>All of the cross-referenced tables, which show both the frequencies and the results of the bivariate statistical treatments, are in a document separate from this report.</a:t>
            </a:r>
          </a:p>
          <a:p>
            <a:pPr lvl="0" algn="just" defTabSz="966788" eaLnBrk="1" hangingPunct="1">
              <a:spcBef>
                <a:spcPts val="500"/>
              </a:spcBef>
              <a:spcAft>
                <a:spcPts val="0"/>
              </a:spcAft>
              <a:buFont typeface="Wingdings" panose="05000000000000000000" pitchFamily="2" charset="2"/>
              <a:buChar char="Ø"/>
            </a:pPr>
            <a:r>
              <a:rPr lang="en-CA" sz="1100" b="0" dirty="0">
                <a:latin typeface="Tahoma" panose="020B0604030504040204" pitchFamily="34" charset="0"/>
                <a:ea typeface="Tahoma" panose="020B0604030504040204" pitchFamily="34" charset="0"/>
                <a:cs typeface="Tahoma" panose="020B0604030504040204" pitchFamily="34" charset="0"/>
              </a:rPr>
              <a:t>In the cross-reference tables, we took into account the significant differences in proportions when the difference achieved a confidence level of:</a:t>
            </a:r>
          </a:p>
          <a:p>
            <a:pPr marL="544513" lvl="1" indent="-228600" algn="just" defTabSz="966788" eaLnBrk="1" hangingPunct="1">
              <a:spcBef>
                <a:spcPts val="60"/>
              </a:spcBef>
              <a:spcAft>
                <a:spcPts val="0"/>
              </a:spcAft>
              <a:buFont typeface="Wingdings" pitchFamily="2" charset="2"/>
              <a:buChar char="§"/>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99.9% and over, i.e., 4 plus (++++) and 4 minus (----);</a:t>
            </a:r>
          </a:p>
          <a:p>
            <a:pPr marL="544513" lvl="1" indent="-228600" algn="just" defTabSz="966788" eaLnBrk="1" hangingPunct="1">
              <a:spcBef>
                <a:spcPts val="60"/>
              </a:spcBef>
              <a:spcAft>
                <a:spcPts val="0"/>
              </a:spcAft>
              <a:buFont typeface="Wingdings" pitchFamily="2" charset="2"/>
              <a:buChar char="§"/>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99% and over. i.e., 3 plus (+++) and 3 minus (---);</a:t>
            </a:r>
          </a:p>
          <a:p>
            <a:pPr marL="544513" lvl="1" indent="-228600" algn="just" defTabSz="966788" eaLnBrk="1" hangingPunct="1">
              <a:spcBef>
                <a:spcPts val="60"/>
              </a:spcBef>
              <a:spcAft>
                <a:spcPts val="0"/>
              </a:spcAft>
              <a:buFont typeface="Wingdings" pitchFamily="2" charset="2"/>
              <a:buChar char="§"/>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95% and over, i.e., 2 plus (++) and 2 minus (--).</a:t>
            </a:r>
          </a:p>
        </p:txBody>
      </p:sp>
      <p:graphicFrame>
        <p:nvGraphicFramePr>
          <p:cNvPr id="10" name="Tableau 9"/>
          <p:cNvGraphicFramePr>
            <a:graphicFrameLocks noGrp="1"/>
          </p:cNvGraphicFramePr>
          <p:nvPr>
            <p:extLst>
              <p:ext uri="{D42A27DB-BD31-4B8C-83A1-F6EECF244321}">
                <p14:modId xmlns:p14="http://schemas.microsoft.com/office/powerpoint/2010/main" xmlns="" val="3598545969"/>
              </p:ext>
            </p:extLst>
          </p:nvPr>
        </p:nvGraphicFramePr>
        <p:xfrm>
          <a:off x="480341" y="1870170"/>
          <a:ext cx="7292059" cy="2055308"/>
        </p:xfrm>
        <a:graphic>
          <a:graphicData uri="http://schemas.openxmlformats.org/drawingml/2006/table">
            <a:tbl>
              <a:tblPr firstRow="1" firstCol="1" lastRow="1" lastCol="1" bandRow="1" bandCol="1">
                <a:tableStyleId>{5C22544A-7EE6-4342-B048-85BDC9FD1C3A}</a:tableStyleId>
              </a:tblPr>
              <a:tblGrid>
                <a:gridCol w="926428">
                  <a:extLst>
                    <a:ext uri="{9D8B030D-6E8A-4147-A177-3AD203B41FA5}">
                      <a16:colId xmlns:a16="http://schemas.microsoft.com/office/drawing/2014/main" xmlns="" val="20000"/>
                    </a:ext>
                  </a:extLst>
                </a:gridCol>
                <a:gridCol w="3356617">
                  <a:extLst>
                    <a:ext uri="{9D8B030D-6E8A-4147-A177-3AD203B41FA5}">
                      <a16:colId xmlns:a16="http://schemas.microsoft.com/office/drawing/2014/main" xmlns="" val="20001"/>
                    </a:ext>
                  </a:extLst>
                </a:gridCol>
                <a:gridCol w="3009014">
                  <a:extLst>
                    <a:ext uri="{9D8B030D-6E8A-4147-A177-3AD203B41FA5}">
                      <a16:colId xmlns:a16="http://schemas.microsoft.com/office/drawing/2014/main" xmlns="" val="20002"/>
                    </a:ext>
                  </a:extLst>
                </a:gridCol>
              </a:tblGrid>
              <a:tr h="327493">
                <a:tc>
                  <a:txBody>
                    <a:bodyPr/>
                    <a:lstStyle/>
                    <a:p>
                      <a:pPr marL="0" algn="l" defTabSz="914400" rtl="0" eaLnBrk="1" latinLnBrk="0" hangingPunct="1">
                        <a:lnSpc>
                          <a:spcPts val="11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Sections : Job profiles, issues and challenges with respect to labour, recruiting and retention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 Owner succession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xmlns="" val="10000"/>
                  </a:ext>
                </a:extLst>
              </a:tr>
              <a:tr h="203815">
                <a:tc rowSpan="6">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Segmentation variables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NAICS area of activity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NAICS area of activity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3815">
                <a:tc vMerge="1">
                  <a:txBody>
                    <a:bodyPr/>
                    <a:lstStyle/>
                    <a:p>
                      <a:pPr marL="0" algn="l" defTabSz="914400" rtl="0" eaLnBrk="1" latinLnBrk="0" hangingPunct="1">
                        <a:lnSpc>
                          <a:spcPts val="12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number of employees: small business (less than 5); medium-sized business (5 to 14); large company (15 and</a:t>
                      </a:r>
                      <a:r>
                        <a:rPr lang="en-CA"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number of employees (less than 5; 5 to 14; 15 and over)</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Percentage of employees 55 and over (0%, 1% to 49%); 50% and over)</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Owner’s gender (man, woman)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Percentage of jobs that have few or no qualifications (0%, 1%</a:t>
                      </a:r>
                      <a:r>
                        <a:rPr lang="en-CA"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to 49%; 50% and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Owner’s age (&lt;45, 45-54, 55-64; 65 and</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over)</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r>
                        <a:rPr lang="en-CA"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number of vacancies to be filled at present (0; 1 or 2; 3 and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Owner’s education (secondary school or less; college; university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8553">
                <a:tc vMerge="1">
                  <a:txBody>
                    <a:bodyPr/>
                    <a:lstStyle/>
                    <a:p>
                      <a:pPr algn="just">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Union present (yes</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or no)</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altLang="fr-FR"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years as owner (&lt;5 years, 5-9 years; 10-19</a:t>
                      </a:r>
                      <a:r>
                        <a:rPr lang="en-CA" altLang="fr-FR"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years; 20 years and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3252367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2394" y="3401708"/>
            <a:ext cx="3335337" cy="271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7190" y="1702442"/>
            <a:ext cx="3198694" cy="2595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8007810" y="6208418"/>
            <a:ext cx="419488"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3. </a:t>
            </a:r>
            <a:r>
              <a:rPr lang="en-US" sz="2000" b="0" dirty="0">
                <a:latin typeface="Tahoma" pitchFamily="34" charset="0"/>
              </a:rPr>
              <a:t>	Respondent profiles</a:t>
            </a:r>
          </a:p>
        </p:txBody>
      </p:sp>
      <p:sp>
        <p:nvSpPr>
          <p:cNvPr id="7" name="Rectangle 1"/>
          <p:cNvSpPr>
            <a:spLocks noChangeArrowheads="1"/>
          </p:cNvSpPr>
          <p:nvPr/>
        </p:nvSpPr>
        <p:spPr bwMode="auto">
          <a:xfrm>
            <a:off x="1027005" y="978980"/>
            <a:ext cx="309407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 – Presence of paid employee</a:t>
            </a:r>
            <a:r>
              <a:rPr lang="fr-CA" altLang="fr-FR" sz="900" dirty="0">
                <a:latin typeface="Tahoma" pitchFamily="34" charset="0"/>
                <a:ea typeface="Times New Roman" pitchFamily="18" charset="0"/>
                <a:cs typeface="Tahoma" pitchFamily="34" charset="0"/>
              </a:rPr>
              <a:t>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9" name="Rectangle 1"/>
          <p:cNvSpPr>
            <a:spLocks noChangeArrowheads="1"/>
          </p:cNvSpPr>
          <p:nvPr/>
        </p:nvSpPr>
        <p:spPr bwMode="auto">
          <a:xfrm>
            <a:off x="5245560" y="3217016"/>
            <a:ext cx="276225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2 – Respondent’s position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13" name="Rectangle 12"/>
          <p:cNvSpPr/>
          <p:nvPr/>
        </p:nvSpPr>
        <p:spPr>
          <a:xfrm>
            <a:off x="967294" y="4378636"/>
            <a:ext cx="3088875"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Two-thirds of the companies surveyed have paid employees. This is more often the case with companies active in the commerce</a:t>
            </a:r>
            <a:r>
              <a:rPr lang="en-CA" sz="1100" b="0" dirty="0" smtClean="0">
                <a:latin typeface="Tahoma" panose="020B0604030504040204" pitchFamily="34" charset="0"/>
                <a:ea typeface="Tahoma" panose="020B0604030504040204" pitchFamily="34" charset="0"/>
                <a:cs typeface="Tahoma" panose="020B0604030504040204" pitchFamily="34" charset="0"/>
              </a:rPr>
              <a:t>/ accommodation/restaurant </a:t>
            </a:r>
            <a:r>
              <a:rPr lang="en-CA" sz="1100" b="0" dirty="0">
                <a:latin typeface="Tahoma" panose="020B0604030504040204" pitchFamily="34" charset="0"/>
                <a:ea typeface="Tahoma" panose="020B0604030504040204" pitchFamily="34" charset="0"/>
                <a:cs typeface="Tahoma" panose="020B0604030504040204" pitchFamily="34" charset="0"/>
              </a:rPr>
              <a:t>sector.</a:t>
            </a:r>
          </a:p>
        </p:txBody>
      </p:sp>
      <p:sp>
        <p:nvSpPr>
          <p:cNvPr id="14" name="Rectangle 13"/>
          <p:cNvSpPr/>
          <p:nvPr/>
        </p:nvSpPr>
        <p:spPr>
          <a:xfrm>
            <a:off x="5245560" y="2512880"/>
            <a:ext cx="3264219"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NZ" sz="1100" b="0" dirty="0">
                <a:latin typeface="Tahoma" panose="020B0604030504040204" pitchFamily="34" charset="0"/>
                <a:ea typeface="Tahoma" panose="020B0604030504040204" pitchFamily="34" charset="0"/>
                <a:cs typeface="Tahoma" panose="020B0604030504040204" pitchFamily="34" charset="0"/>
              </a:rPr>
              <a:t>In the vast majority of cases (82%), we questioned the business owner. </a:t>
            </a:r>
          </a:p>
        </p:txBody>
      </p:sp>
      <p:sp>
        <p:nvSpPr>
          <p:cNvPr id="15" name="Rectangle 2"/>
          <p:cNvSpPr>
            <a:spLocks noChangeArrowheads="1"/>
          </p:cNvSpPr>
          <p:nvPr/>
        </p:nvSpPr>
        <p:spPr bwMode="auto">
          <a:xfrm>
            <a:off x="3813649" y="1430511"/>
            <a:ext cx="2512723" cy="262535"/>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3513" algn="l"/>
              </a:tabLst>
              <a:defRPr/>
            </a:pPr>
            <a:r>
              <a:rPr lang="fr-CA" altLang="fr-FR" sz="800" b="0" dirty="0" smtClean="0">
                <a:latin typeface="Tahoma" pitchFamily="34" charset="0"/>
                <a:cs typeface="Arial" pitchFamily="34" charset="0"/>
              </a:rPr>
              <a:t>Commerce/accommodation/restauration   75</a:t>
            </a:r>
            <a:r>
              <a:rPr lang="fr-CA" altLang="fr-FR" sz="800" b="0" dirty="0">
                <a:latin typeface="Tahoma" pitchFamily="34" charset="0"/>
                <a:cs typeface="Arial" pitchFamily="34" charset="0"/>
              </a:rPr>
              <a:t>% +</a:t>
            </a:r>
          </a:p>
        </p:txBody>
      </p:sp>
      <p:cxnSp>
        <p:nvCxnSpPr>
          <p:cNvPr id="16" name="AutoShape 3"/>
          <p:cNvCxnSpPr>
            <a:cxnSpLocks noChangeShapeType="1"/>
          </p:cNvCxnSpPr>
          <p:nvPr/>
        </p:nvCxnSpPr>
        <p:spPr bwMode="auto">
          <a:xfrm flipH="1">
            <a:off x="3907579" y="1699220"/>
            <a:ext cx="269571" cy="781761"/>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7" name="Rectangle 2"/>
          <p:cNvSpPr>
            <a:spLocks noChangeArrowheads="1"/>
          </p:cNvSpPr>
          <p:nvPr/>
        </p:nvSpPr>
        <p:spPr bwMode="auto">
          <a:xfrm>
            <a:off x="298159" y="1337310"/>
            <a:ext cx="2041084" cy="51399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en-US" altLang="fr-FR" sz="800" b="0" dirty="0">
                <a:latin typeface="Tahoma" pitchFamily="34" charset="0"/>
                <a:cs typeface="Arial" pitchFamily="34" charset="0"/>
              </a:rPr>
              <a:t>Major statistically significant variances</a:t>
            </a:r>
            <a:r>
              <a:rPr lang="en-US" altLang="fr-FR" sz="1000" b="0" dirty="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Other services         </a:t>
            </a:r>
            <a:r>
              <a:rPr lang="fr-CA" altLang="fr-FR" sz="800" b="0" dirty="0">
                <a:latin typeface="Tahoma" pitchFamily="34" charset="0"/>
                <a:cs typeface="Arial" pitchFamily="34" charset="0"/>
              </a:rPr>
              <a:t>52% +</a:t>
            </a:r>
          </a:p>
        </p:txBody>
      </p:sp>
      <p:cxnSp>
        <p:nvCxnSpPr>
          <p:cNvPr id="18" name="AutoShape 3"/>
          <p:cNvCxnSpPr>
            <a:cxnSpLocks noChangeShapeType="1"/>
            <a:stCxn id="17" idx="2"/>
          </p:cNvCxnSpPr>
          <p:nvPr/>
        </p:nvCxnSpPr>
        <p:spPr bwMode="auto">
          <a:xfrm flipH="1">
            <a:off x="1303021" y="1851305"/>
            <a:ext cx="15680" cy="402797"/>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2" name="Rectangle 1"/>
          <p:cNvSpPr>
            <a:spLocks noChangeArrowheads="1"/>
          </p:cNvSpPr>
          <p:nvPr/>
        </p:nvSpPr>
        <p:spPr bwMode="auto">
          <a:xfrm>
            <a:off x="557402" y="5705818"/>
            <a:ext cx="35636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b="0" i="1" dirty="0">
                <a:latin typeface="Tahoma" pitchFamily="34" charset="0"/>
                <a:ea typeface="Times New Roman" pitchFamily="18" charset="0"/>
                <a:cs typeface="Tahoma" pitchFamily="34" charset="0"/>
              </a:rPr>
              <a:t>All of the boxes relating to the figures in this report have statistically significant variances. </a:t>
            </a:r>
            <a:endParaRPr kumimoji="0" lang="en-CA" altLang="fr-FR" sz="800" b="0" i="1"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xmlns="" val="9747134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3. 	</a:t>
            </a:r>
            <a:r>
              <a:rPr lang="en-US" sz="2000" b="0" dirty="0">
                <a:latin typeface="Tahoma" pitchFamily="34" charset="0"/>
              </a:rPr>
              <a:t>Respondent profiles</a:t>
            </a:r>
          </a:p>
        </p:txBody>
      </p:sp>
      <p:graphicFrame>
        <p:nvGraphicFramePr>
          <p:cNvPr id="12" name="Tableau 11"/>
          <p:cNvGraphicFramePr>
            <a:graphicFrameLocks noGrp="1"/>
          </p:cNvGraphicFramePr>
          <p:nvPr>
            <p:extLst>
              <p:ext uri="{D42A27DB-BD31-4B8C-83A1-F6EECF244321}">
                <p14:modId xmlns:p14="http://schemas.microsoft.com/office/powerpoint/2010/main" xmlns="" val="1428249199"/>
              </p:ext>
            </p:extLst>
          </p:nvPr>
        </p:nvGraphicFramePr>
        <p:xfrm>
          <a:off x="5976823" y="1385057"/>
          <a:ext cx="2450475" cy="4343400"/>
        </p:xfrm>
        <a:graphic>
          <a:graphicData uri="http://schemas.openxmlformats.org/drawingml/2006/table">
            <a:tbl>
              <a:tblPr/>
              <a:tblGrid>
                <a:gridCol w="1918847">
                  <a:extLst>
                    <a:ext uri="{9D8B030D-6E8A-4147-A177-3AD203B41FA5}">
                      <a16:colId xmlns:a16="http://schemas.microsoft.com/office/drawing/2014/main" xmlns="" val="20000"/>
                    </a:ext>
                  </a:extLst>
                </a:gridCol>
                <a:gridCol w="531628">
                  <a:extLst>
                    <a:ext uri="{9D8B030D-6E8A-4147-A177-3AD203B41FA5}">
                      <a16:colId xmlns:a16="http://schemas.microsoft.com/office/drawing/2014/main" xmlns=""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City</a:t>
                      </a:r>
                      <a:r>
                        <a:rPr kumimoji="0" lang="en-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/town</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Aumond</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Blue Sea</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Bois-Franc</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Bouchette</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Déléage</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8%</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Denholm</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Egan Sud</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Gracefield</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Grand-Remous</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Kazabazua</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Kitigan Zibi (Indigenous</a:t>
                      </a:r>
                      <a:r>
                        <a:rPr lang="fr-CA" sz="900" b="0" baseline="0" dirty="0">
                          <a:latin typeface="Tahoma" panose="020B0604030504040204" pitchFamily="34" charset="0"/>
                          <a:ea typeface="Tahoma" panose="020B0604030504040204" pitchFamily="34" charset="0"/>
                          <a:cs typeface="Tahoma" panose="020B0604030504040204" pitchFamily="34" charset="0"/>
                        </a:rPr>
                        <a:t> territory</a:t>
                      </a:r>
                      <a:r>
                        <a:rPr lang="fr-CA" sz="900" b="0" dirty="0">
                          <a:latin typeface="Tahoma" panose="020B0604030504040204" pitchFamily="34" charset="0"/>
                          <a:ea typeface="Tahoma" panose="020B0604030504040204" pitchFamily="34" charset="0"/>
                          <a:cs typeface="Tahoma" panose="020B0604030504040204" pitchFamily="34" charset="0"/>
                        </a:rPr>
                        <a:t>)</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Lac Cayamant</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Lac Sainte-Marie</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Low</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Maniwaki</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Messines</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5%</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Montcerf-Lytton</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Sainte-Thérèse-de-la-Gatineau</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bl>
          </a:graphicData>
        </a:graphic>
      </p:graphicFrame>
      <p:sp>
        <p:nvSpPr>
          <p:cNvPr id="11" name="Rectangle 1"/>
          <p:cNvSpPr>
            <a:spLocks noChangeArrowheads="1"/>
          </p:cNvSpPr>
          <p:nvPr/>
        </p:nvSpPr>
        <p:spPr bwMode="auto">
          <a:xfrm>
            <a:off x="5867239" y="1013622"/>
            <a:ext cx="298819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2 – </a:t>
            </a:r>
            <a:r>
              <a:rPr lang="fr-FR" altLang="fr-FR" sz="900" dirty="0">
                <a:latin typeface="Tahoma" pitchFamily="34" charset="0"/>
                <a:ea typeface="Times New Roman" pitchFamily="18" charset="0"/>
                <a:cs typeface="Tahoma" pitchFamily="34" charset="0"/>
              </a:rPr>
              <a:t>Company lo</a:t>
            </a:r>
            <a:r>
              <a:rPr lang="fr-FR" sz="900" dirty="0">
                <a:latin typeface="Tahoma" pitchFamily="34" charset="0"/>
                <a:ea typeface="Times New Roman" pitchFamily="18" charset="0"/>
                <a:cs typeface="Tahoma" pitchFamily="34" charset="0"/>
              </a:rPr>
              <a:t>cation </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13" name="Rectangle 1"/>
          <p:cNvSpPr>
            <a:spLocks noChangeArrowheads="1"/>
          </p:cNvSpPr>
          <p:nvPr/>
        </p:nvSpPr>
        <p:spPr bwMode="auto">
          <a:xfrm>
            <a:off x="549092" y="859212"/>
            <a:ext cx="371456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Area of activity of surveyed companies</a:t>
            </a:r>
            <a:r>
              <a:rPr lang="en-US" sz="900" dirty="0">
                <a:latin typeface="Tahoma" pitchFamily="34" charset="0"/>
                <a:ea typeface="Times New Roman" pitchFamily="18" charset="0"/>
                <a:cs typeface="Tahoma" pitchFamily="34" charset="0"/>
              </a:rPr>
              <a:t> </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en-US" altLang="fr-FR" sz="800" b="0" i="0" u="none" strike="noStrike" cap="none" normalizeH="0" baseline="0" dirty="0">
              <a:ln>
                <a:noFill/>
              </a:ln>
              <a:solidFill>
                <a:schemeClr val="tx1"/>
              </a:solidFill>
              <a:effectLst/>
            </a:endParaRPr>
          </a:p>
        </p:txBody>
      </p:sp>
      <p:graphicFrame>
        <p:nvGraphicFramePr>
          <p:cNvPr id="15" name="Tableau 14"/>
          <p:cNvGraphicFramePr>
            <a:graphicFrameLocks noGrp="1"/>
          </p:cNvGraphicFramePr>
          <p:nvPr>
            <p:extLst>
              <p:ext uri="{D42A27DB-BD31-4B8C-83A1-F6EECF244321}">
                <p14:modId xmlns:p14="http://schemas.microsoft.com/office/powerpoint/2010/main" xmlns="" val="2229702612"/>
              </p:ext>
            </p:extLst>
          </p:nvPr>
        </p:nvGraphicFramePr>
        <p:xfrm>
          <a:off x="591624" y="1170023"/>
          <a:ext cx="4862877" cy="4910387"/>
        </p:xfrm>
        <a:graphic>
          <a:graphicData uri="http://schemas.openxmlformats.org/drawingml/2006/table">
            <a:tbl>
              <a:tblPr/>
              <a:tblGrid>
                <a:gridCol w="447512">
                  <a:extLst>
                    <a:ext uri="{9D8B030D-6E8A-4147-A177-3AD203B41FA5}">
                      <a16:colId xmlns:a16="http://schemas.microsoft.com/office/drawing/2014/main" xmlns="" val="20000"/>
                    </a:ext>
                  </a:extLst>
                </a:gridCol>
                <a:gridCol w="1868770">
                  <a:extLst>
                    <a:ext uri="{9D8B030D-6E8A-4147-A177-3AD203B41FA5}">
                      <a16:colId xmlns:a16="http://schemas.microsoft.com/office/drawing/2014/main" xmlns="" val="20001"/>
                    </a:ext>
                  </a:extLst>
                </a:gridCol>
                <a:gridCol w="143638">
                  <a:extLst>
                    <a:ext uri="{9D8B030D-6E8A-4147-A177-3AD203B41FA5}">
                      <a16:colId xmlns:a16="http://schemas.microsoft.com/office/drawing/2014/main" xmlns="" val="20002"/>
                    </a:ext>
                  </a:extLst>
                </a:gridCol>
                <a:gridCol w="552893">
                  <a:extLst>
                    <a:ext uri="{9D8B030D-6E8A-4147-A177-3AD203B41FA5}">
                      <a16:colId xmlns:a16="http://schemas.microsoft.com/office/drawing/2014/main" xmlns="" val="20003"/>
                    </a:ext>
                  </a:extLst>
                </a:gridCol>
                <a:gridCol w="1244010">
                  <a:extLst>
                    <a:ext uri="{9D8B030D-6E8A-4147-A177-3AD203B41FA5}">
                      <a16:colId xmlns:a16="http://schemas.microsoft.com/office/drawing/2014/main" xmlns="" val="20004"/>
                    </a:ext>
                  </a:extLst>
                </a:gridCol>
                <a:gridCol w="606054">
                  <a:extLst>
                    <a:ext uri="{9D8B030D-6E8A-4147-A177-3AD203B41FA5}">
                      <a16:colId xmlns:a16="http://schemas.microsoft.com/office/drawing/2014/main" xmlns="" val="20005"/>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NCIAS code</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Name</a:t>
                      </a:r>
                    </a:p>
                  </a:txBody>
                  <a:tcPr marL="0" marR="0" marT="0"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Number</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Grouping</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extLst>
                  <a:ext uri="{0D108BD9-81ED-4DB2-BD59-A6C34878D82A}">
                    <a16:rowId xmlns:a16="http://schemas.microsoft.com/office/drawing/2014/main" xmlns="" val="10000"/>
                  </a:ext>
                </a:extLst>
              </a:tr>
              <a:tr h="33129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Agriculture, forestry, fishing and hunting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41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Primary</a:t>
                      </a:r>
                      <a:r>
                        <a:rPr lang="en-CA" sz="900" b="0" kern="1200" baseline="0" noProof="0" dirty="0">
                          <a:solidFill>
                            <a:schemeClr val="tx1"/>
                          </a:solidFill>
                          <a:latin typeface="Tahoma" panose="020B0604030504040204" pitchFamily="34" charset="0"/>
                          <a:ea typeface="Tahoma" panose="020B0604030504040204" pitchFamily="34" charset="0"/>
                          <a:cs typeface="Tahoma" panose="020B0604030504040204" pitchFamily="34" charset="0"/>
                        </a:rPr>
                        <a:t> sector, transport</a:t>
                      </a:r>
                      <a:endParaRPr lang="en-CA" sz="900" b="0" kern="1200" noProof="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20%</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48-49</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Transport &amp; storage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Construction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Secondary sector</a:t>
                      </a:r>
                      <a:endParaRPr lang="en-CA" sz="900" b="0" kern="1200" noProof="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14%</a:t>
                      </a:r>
                      <a:endPar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762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31-33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Manufacturing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endParaRPr lang="fr-CA" dirty="0"/>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30329">
                <a:tc gridSpan="6">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  Tertiary </a:t>
                      </a: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sector</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Wholesaling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Commerce, accommodation and restauration</a:t>
                      </a:r>
                      <a:endParaRPr kumimoji="0" lang="en-CA" sz="900" b="0" i="0" u="none" strike="noStrike"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28%</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44-45</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Retailing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67672">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72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Accommodation and restauration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4447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Information industry and cultural industry</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Professional services</a:t>
                      </a:r>
                      <a:endParaRPr kumimoji="0" lang="en-CA" sz="900" b="0" i="0" u="none" strike="noStrike"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Finance and insurance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xmlns="" val="10010"/>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Real estate and leasing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xmlns="" val="10011"/>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54</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Professional, scientific and technical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42100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56</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Administrative services, support services, waste management services and sanitation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Teaching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Health care and social assistance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71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Arts, entertainment and leisure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8</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81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Other services (except public administration)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52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Other services</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91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Public administration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Public administration</a:t>
                      </a:r>
                      <a:endParaRPr kumimoji="0" lang="en-CA" sz="900" b="0" i="0" u="none" strike="noStrike"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   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xmlns="" val="32426479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graphicFrame>
        <p:nvGraphicFramePr>
          <p:cNvPr id="2" name="Tableau 1"/>
          <p:cNvGraphicFramePr>
            <a:graphicFrameLocks noGrp="1"/>
          </p:cNvGraphicFramePr>
          <p:nvPr>
            <p:extLst>
              <p:ext uri="{D42A27DB-BD31-4B8C-83A1-F6EECF244321}">
                <p14:modId xmlns:p14="http://schemas.microsoft.com/office/powerpoint/2010/main" xmlns="" val="1803911760"/>
              </p:ext>
            </p:extLst>
          </p:nvPr>
        </p:nvGraphicFramePr>
        <p:xfrm>
          <a:off x="584791" y="1432829"/>
          <a:ext cx="4019107" cy="2826263"/>
        </p:xfrm>
        <a:graphic>
          <a:graphicData uri="http://schemas.openxmlformats.org/drawingml/2006/table">
            <a:tbl>
              <a:tblPr firstRow="1" firstCol="1" lastRow="1" lastCol="1" bandRow="1" bandCol="1">
                <a:tableStyleId>{5C22544A-7EE6-4342-B048-85BDC9FD1C3A}</a:tableStyleId>
              </a:tblPr>
              <a:tblGrid>
                <a:gridCol w="716471">
                  <a:extLst>
                    <a:ext uri="{9D8B030D-6E8A-4147-A177-3AD203B41FA5}">
                      <a16:colId xmlns:a16="http://schemas.microsoft.com/office/drawing/2014/main" xmlns="" val="20000"/>
                    </a:ext>
                  </a:extLst>
                </a:gridCol>
                <a:gridCol w="580292">
                  <a:extLst>
                    <a:ext uri="{9D8B030D-6E8A-4147-A177-3AD203B41FA5}">
                      <a16:colId xmlns:a16="http://schemas.microsoft.com/office/drawing/2014/main" xmlns="" val="20001"/>
                    </a:ext>
                  </a:extLst>
                </a:gridCol>
                <a:gridCol w="1617784">
                  <a:extLst>
                    <a:ext uri="{9D8B030D-6E8A-4147-A177-3AD203B41FA5}">
                      <a16:colId xmlns:a16="http://schemas.microsoft.com/office/drawing/2014/main" xmlns="" val="20002"/>
                    </a:ext>
                  </a:extLst>
                </a:gridCol>
                <a:gridCol w="509136">
                  <a:extLst>
                    <a:ext uri="{9D8B030D-6E8A-4147-A177-3AD203B41FA5}">
                      <a16:colId xmlns:a16="http://schemas.microsoft.com/office/drawing/2014/main" xmlns="" val="20003"/>
                    </a:ext>
                  </a:extLst>
                </a:gridCol>
                <a:gridCol w="595424">
                  <a:extLst>
                    <a:ext uri="{9D8B030D-6E8A-4147-A177-3AD203B41FA5}">
                      <a16:colId xmlns:a16="http://schemas.microsoft.com/office/drawing/2014/main" xmlns="" val="20004"/>
                    </a:ext>
                  </a:extLst>
                </a:gridCol>
              </a:tblGrid>
              <a:tr h="388406">
                <a:tc>
                  <a:txBody>
                    <a:bodyPr/>
                    <a:lstStyle/>
                    <a:p>
                      <a:pP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jobs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without extreme</a:t>
                      </a:r>
                      <a:r>
                        <a:rPr lang="en-C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values</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xmlns="" val="10000"/>
                  </a:ext>
                </a:extLst>
              </a:tr>
              <a:tr h="334055">
                <a:tc>
                  <a:txBody>
                    <a:bodyPr/>
                    <a:lstStyle/>
                    <a:p>
                      <a:pPr algn="just">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Large</a:t>
                      </a:r>
                      <a:r>
                        <a:rPr lang="en-CA" altLang="fr-FR" sz="850" b="0" baseline="0" noProof="0" dirty="0">
                          <a:latin typeface="Tahoma" pitchFamily="34" charset="0"/>
                          <a:cs typeface="Arial" pitchFamily="34" charset="0"/>
                        </a:rPr>
                        <a:t> companies</a:t>
                      </a:r>
                      <a:endParaRPr lang="en-CA" altLang="fr-FR" sz="850" b="0" noProof="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latin typeface="Tahoma" pitchFamily="34" charset="0"/>
                          <a:cs typeface="Arial" pitchFamily="34" charset="0"/>
                        </a:rPr>
                        <a:t>1-49% employees 55 yrs+</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latin typeface="Tahoma" pitchFamily="34" charset="0"/>
                          <a:cs typeface="Arial" pitchFamily="34" charset="0"/>
                        </a:rPr>
                        <a:t>1-49% empl. little/ho qual.</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en-CA" sz="850" b="0" noProof="0" dirty="0">
                          <a:latin typeface="Tahoma" pitchFamily="34" charset="0"/>
                          <a:cs typeface="Arial" pitchFamily="34" charset="0"/>
                        </a:rPr>
                        <a:t>3+ positions to fill</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en-CA" sz="850" b="0" noProof="0" dirty="0">
                          <a:latin typeface="Tahoma" pitchFamily="34" charset="0"/>
                          <a:cs typeface="Arial" pitchFamily="34" charset="0"/>
                        </a:rPr>
                        <a:t>Union:</a:t>
                      </a:r>
                      <a:r>
                        <a:rPr lang="en-CA" sz="850" b="0" baseline="0" noProof="0" dirty="0">
                          <a:latin typeface="Tahoma" pitchFamily="34" charset="0"/>
                          <a:cs typeface="Arial" pitchFamily="34" charset="0"/>
                        </a:rPr>
                        <a:t> yes</a:t>
                      </a:r>
                      <a:endParaRPr lang="en-CA" sz="850" b="0" noProof="0" dirty="0">
                        <a:latin typeface="Tahoma" pitchFamily="34" charset="0"/>
                        <a:cs typeface="Arial" pitchFamily="34" charset="0"/>
                      </a:endParaRP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en-CA" sz="850" b="0" noProof="0" dirty="0">
                          <a:latin typeface="Tahoma" pitchFamily="34" charset="0"/>
                          <a:cs typeface="Arial" pitchFamily="34" charset="0"/>
                        </a:rPr>
                        <a:t>Primary/transp. sector</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20.2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13.0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15.8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14.4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20.6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2.3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663">
                <a:tc>
                  <a:txBody>
                    <a:bodyPr/>
                    <a:lstStyle/>
                    <a:p>
                      <a:pP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0430">
                <a:tc>
                  <a:txBody>
                    <a:bodyPr/>
                    <a:lstStyle/>
                    <a:p>
                      <a:pPr algn="just">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3+</a:t>
                      </a:r>
                      <a:r>
                        <a:rPr lang="en-CA" sz="850" b="0" baseline="0" noProof="0" dirty="0">
                          <a:latin typeface="Tahoma" pitchFamily="34" charset="0"/>
                          <a:cs typeface="Arial" pitchFamily="34" charset="0"/>
                        </a:rPr>
                        <a:t> positions to fill</a:t>
                      </a:r>
                      <a:endParaRPr lang="en-CA" sz="850" b="0" noProof="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50%+ employees 55 yrs +</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0% empl. little/no</a:t>
                      </a:r>
                      <a:r>
                        <a:rPr lang="en-CA" sz="850" b="0" baseline="0" noProof="0" dirty="0">
                          <a:latin typeface="Tahoma" pitchFamily="34" charset="0"/>
                          <a:cs typeface="Arial" pitchFamily="34" charset="0"/>
                        </a:rPr>
                        <a:t> qual.</a:t>
                      </a: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12.4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9.3</a:t>
                      </a:r>
                      <a:r>
                        <a:rPr lang="en-CA" sz="85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0.9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0430">
                <a:tc>
                  <a:txBody>
                    <a:bodyPr/>
                    <a:lstStyle/>
                    <a:p>
                      <a:pP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14.9</a:t>
                      </a:r>
                      <a:r>
                        <a:rPr lang="en-CA" sz="10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1-49% employees 55 yrs+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en-CA" sz="850" b="0" kern="1200" noProof="0" dirty="0">
                          <a:solidFill>
                            <a:schemeClr val="dk1"/>
                          </a:solidFill>
                          <a:latin typeface="Tahoma" pitchFamily="34" charset="0"/>
                          <a:ea typeface="+mn-ea"/>
                          <a:cs typeface="Arial" pitchFamily="34" charset="0"/>
                        </a:rPr>
                        <a:t>3+ positions to fill</a:t>
                      </a:r>
                    </a:p>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Primary/transp. sector</a:t>
                      </a:r>
                    </a:p>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0% empl.</a:t>
                      </a:r>
                      <a:r>
                        <a:rPr lang="en-CA" sz="850" b="0" kern="1200" baseline="0" noProof="0" dirty="0">
                          <a:solidFill>
                            <a:schemeClr val="dk1"/>
                          </a:solidFill>
                          <a:latin typeface="Tahoma" pitchFamily="34" charset="0"/>
                          <a:ea typeface="+mn-ea"/>
                          <a:cs typeface="Arial" pitchFamily="34" charset="0"/>
                        </a:rPr>
                        <a:t> little/no qual</a:t>
                      </a:r>
                      <a:r>
                        <a:rPr lang="en-CA" sz="850" b="0" kern="1200" noProof="0" dirty="0">
                          <a:solidFill>
                            <a:schemeClr val="dk1"/>
                          </a:solidFill>
                          <a:latin typeface="Tahoma" pitchFamily="34" charset="0"/>
                          <a:ea typeface="+mn-ea"/>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25.5 +</a:t>
                      </a:r>
                    </a:p>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35.6 +</a:t>
                      </a:r>
                    </a:p>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6.2  -</a:t>
                      </a:r>
                    </a:p>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4.4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3" name="Rectangle 1"/>
          <p:cNvSpPr>
            <a:spLocks noChangeArrowheads="1"/>
          </p:cNvSpPr>
          <p:nvPr/>
        </p:nvSpPr>
        <p:spPr bwMode="auto">
          <a:xfrm>
            <a:off x="489094" y="1161587"/>
            <a:ext cx="3444953"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3 – Number of e</a:t>
            </a:r>
            <a:r>
              <a:rPr kumimoji="0" lang="en-ZA" altLang="fr-FR" sz="900" b="1" i="0" u="none" strike="noStrike" cap="none" normalizeH="0" baseline="0" dirty="0">
                <a:ln>
                  <a:noFill/>
                </a:ln>
                <a:effectLst/>
                <a:latin typeface="Tahoma" pitchFamily="34" charset="0"/>
                <a:ea typeface="Times New Roman" pitchFamily="18" charset="0"/>
                <a:cs typeface="Tahoma" pitchFamily="34" charset="0"/>
              </a:rPr>
              <a:t>mployees </a:t>
            </a:r>
            <a:r>
              <a:rPr kumimoji="0" lang="fr-CA" altLang="fr-FR" sz="800" b="0" i="0" u="none" strike="noStrike" cap="none" normalizeH="0" baseline="0" dirty="0">
                <a:ln>
                  <a:noFill/>
                </a:ln>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xmlns="" val="1525979514"/>
              </p:ext>
            </p:extLst>
          </p:nvPr>
        </p:nvGraphicFramePr>
        <p:xfrm>
          <a:off x="4899974" y="4425353"/>
          <a:ext cx="3848985" cy="1650066"/>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a16="http://schemas.microsoft.com/office/drawing/2014/main" xmlns="" val="20000"/>
                    </a:ext>
                  </a:extLst>
                </a:gridCol>
                <a:gridCol w="795742">
                  <a:extLst>
                    <a:ext uri="{9D8B030D-6E8A-4147-A177-3AD203B41FA5}">
                      <a16:colId xmlns:a16="http://schemas.microsoft.com/office/drawing/2014/main" xmlns="" val="20001"/>
                    </a:ext>
                  </a:extLst>
                </a:gridCol>
                <a:gridCol w="724713">
                  <a:extLst>
                    <a:ext uri="{9D8B030D-6E8A-4147-A177-3AD203B41FA5}">
                      <a16:colId xmlns:a16="http://schemas.microsoft.com/office/drawing/2014/main" xmlns="" val="20002"/>
                    </a:ext>
                  </a:extLst>
                </a:gridCol>
                <a:gridCol w="733647">
                  <a:extLst>
                    <a:ext uri="{9D8B030D-6E8A-4147-A177-3AD203B41FA5}">
                      <a16:colId xmlns:a16="http://schemas.microsoft.com/office/drawing/2014/main" xmlns="" val="20003"/>
                    </a:ext>
                  </a:extLst>
                </a:gridCol>
                <a:gridCol w="701749">
                  <a:extLst>
                    <a:ext uri="{9D8B030D-6E8A-4147-A177-3AD203B41FA5}">
                      <a16:colId xmlns:a16="http://schemas.microsoft.com/office/drawing/2014/main" xmlns="" val="20004"/>
                    </a:ext>
                  </a:extLst>
                </a:gridCol>
              </a:tblGrid>
              <a:tr h="410236">
                <a:tc>
                  <a:txBody>
                    <a:bodyPr/>
                    <a:lstStyle/>
                    <a:p>
                      <a:pPr algn="r">
                        <a:lnSpc>
                          <a:spcPts val="900"/>
                        </a:lnSpc>
                        <a:spcBef>
                          <a:spcPts val="200"/>
                        </a:spcBef>
                        <a:spcAft>
                          <a:spcPts val="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p>
                      <a:pPr>
                        <a:lnSpc>
                          <a:spcPts val="900"/>
                        </a:lnSpc>
                        <a:spcBef>
                          <a:spcPts val="0"/>
                        </a:spcBef>
                        <a:spcAft>
                          <a:spcPts val="0"/>
                        </a:spcAft>
                      </a:pPr>
                      <a:endPar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a:t>
                      </a: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xmlns="" val="10000"/>
                  </a:ext>
                </a:extLst>
              </a:tr>
              <a:tr h="202019">
                <a:tc>
                  <a:txBody>
                    <a:bodyPr/>
                    <a:lstStyle/>
                    <a:p>
                      <a:pPr algn="just">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2019">
                <a:tc>
                  <a:txBody>
                    <a:bodyPr/>
                    <a:lstStyle/>
                    <a:p>
                      <a:pPr marL="0" algn="l" defTabSz="914400" rtl="0" eaLnBrk="1" latinLnBrk="0" hangingPunct="1">
                        <a:lnSpc>
                          <a:spcPts val="12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2651">
                <a:tc>
                  <a:txBody>
                    <a:bodyPr/>
                    <a:lstStyle/>
                    <a:p>
                      <a:pP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 to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23284">
                <a:tc>
                  <a:txBody>
                    <a:bodyPr/>
                    <a:lstStyle/>
                    <a:p>
                      <a:pPr algn="just">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over</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70139">
                <a:tc gridSpan="5">
                  <a:txBody>
                    <a:bodyPr/>
                    <a:lstStyle/>
                    <a:p>
                      <a:pPr algn="l">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number of employees</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5"/>
                  </a:ext>
                </a:extLst>
              </a:tr>
              <a:tr h="182754">
                <a:tc>
                  <a:txBody>
                    <a:bodyPr/>
                    <a:lstStyle/>
                    <a:p>
                      <a:pP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1 465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772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950</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9" name="Rectangle 1"/>
          <p:cNvSpPr>
            <a:spLocks noChangeArrowheads="1"/>
          </p:cNvSpPr>
          <p:nvPr/>
        </p:nvSpPr>
        <p:spPr bwMode="auto">
          <a:xfrm>
            <a:off x="4868072" y="4126126"/>
            <a:ext cx="408542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3a  – </a:t>
            </a:r>
            <a:r>
              <a:rPr lang="en-US" sz="900" dirty="0">
                <a:latin typeface="Tahoma" pitchFamily="34" charset="0"/>
                <a:ea typeface="Times New Roman" pitchFamily="18" charset="0"/>
                <a:cs typeface="Tahoma" pitchFamily="34" charset="0"/>
              </a:rPr>
              <a:t>Respondent breakdown according to job status </a:t>
            </a:r>
            <a:r>
              <a:rPr kumimoji="0" lang="en-US" altLang="fr-FR" sz="800" b="0" i="0" u="none" strike="noStrike" cap="none" normalizeH="0" baseline="0" dirty="0">
                <a:ln>
                  <a:noFill/>
                </a:ln>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effectLst/>
            </a:endParaRPr>
          </a:p>
        </p:txBody>
      </p:sp>
      <p:sp>
        <p:nvSpPr>
          <p:cNvPr id="11" name="ZoneTexte 10"/>
          <p:cNvSpPr txBox="1">
            <a:spLocks noChangeArrowheads="1"/>
          </p:cNvSpPr>
          <p:nvPr/>
        </p:nvSpPr>
        <p:spPr bwMode="auto">
          <a:xfrm>
            <a:off x="499585" y="858971"/>
            <a:ext cx="2179818" cy="273601"/>
          </a:xfrm>
          <a:prstGeom prst="rect">
            <a:avLst/>
          </a:prstGeom>
          <a:noFill/>
          <a:ln w="19050">
            <a:noFill/>
            <a:prstDash val="sysDot"/>
            <a:miter lim="800000"/>
            <a:headEnd/>
            <a:tailEnd/>
          </a:ln>
        </p:spPr>
        <p:txBody>
          <a:bodyPr wrap="square">
            <a:spAutoFit/>
          </a:bodyPr>
          <a:lstStyle/>
          <a:p>
            <a:pPr>
              <a:lnSpc>
                <a:spcPct val="120000"/>
              </a:lnSpc>
            </a:pPr>
            <a:r>
              <a:rPr lang="en-ZA" sz="1100" i="1" dirty="0">
                <a:latin typeface="Tahoma" panose="020B0604030504040204" pitchFamily="34" charset="0"/>
                <a:ea typeface="Tahoma" panose="020B0604030504040204" pitchFamily="34" charset="0"/>
                <a:cs typeface="Tahoma" panose="020B0604030504040204" pitchFamily="34" charset="0"/>
              </a:rPr>
              <a:t>Number of employees</a:t>
            </a:r>
            <a:endParaRPr lang="en-Z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11296" y="1035857"/>
            <a:ext cx="3798980" cy="27340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198 respondents that have paid employees (table 3) have 14.9* employees on average: 7.4 full time (50%), 3.9 part time (26%) and 3.6 seasonal (24%)</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average is inflated by a few extreme values, including a health care institution  that has 577 employees. If the two highest numbers are excluded, the average drops to 11.1 employees per company.</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Half the companies (50%) do not have any part-time employees, and 55% do not have any seasonal employees (table 3a).</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In total, the respondents have 2,950 employees, which includes 1,465 full-timers (table 3a)</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primary and transport sectors have fewer full-time jobs than the average company.</a:t>
            </a:r>
          </a:p>
        </p:txBody>
      </p:sp>
      <p:sp>
        <p:nvSpPr>
          <p:cNvPr id="16" name="Rectangle 15"/>
          <p:cNvSpPr/>
          <p:nvPr/>
        </p:nvSpPr>
        <p:spPr>
          <a:xfrm>
            <a:off x="539455" y="4829496"/>
            <a:ext cx="3798980" cy="1259319"/>
          </a:xfrm>
          <a:prstGeom prst="rect">
            <a:avLst/>
          </a:prstGeom>
        </p:spPr>
        <p:txBody>
          <a:bodyPr wrap="square">
            <a:spAutoFit/>
          </a:bodyPr>
          <a:lstStyle/>
          <a:p>
            <a:pPr marL="92075" indent="-92075">
              <a:lnSpc>
                <a:spcPts val="1300"/>
              </a:lnSpc>
              <a:spcAft>
                <a:spcPts val="600"/>
              </a:spcAft>
            </a:pPr>
            <a:r>
              <a:rPr lang="fr-CA" sz="1100" b="0" dirty="0">
                <a:latin typeface="Tahoma" panose="020B0604030504040204" pitchFamily="34" charset="0"/>
                <a:ea typeface="Tahoma" panose="020B0604030504040204" pitchFamily="34" charset="0"/>
                <a:cs typeface="Tahoma" panose="020B0604030504040204" pitchFamily="34" charset="0"/>
              </a:rPr>
              <a:t>* </a:t>
            </a:r>
            <a:r>
              <a:rPr lang="en-US" sz="1100" b="0" dirty="0">
                <a:latin typeface="Tahoma" panose="020B0604030504040204" pitchFamily="34" charset="0"/>
                <a:ea typeface="Tahoma" panose="020B0604030504040204" pitchFamily="34" charset="0"/>
                <a:cs typeface="Tahoma" panose="020B0604030504040204" pitchFamily="34" charset="0"/>
              </a:rPr>
              <a:t>In 2015, a study entitled a </a:t>
            </a:r>
            <a:r>
              <a:rPr lang="en-US" sz="1100" b="0" i="1" dirty="0">
                <a:latin typeface="Tahoma" panose="020B0604030504040204" pitchFamily="34" charset="0"/>
                <a:ea typeface="Tahoma" panose="020B0604030504040204" pitchFamily="34" charset="0"/>
                <a:cs typeface="Tahoma" panose="020B0604030504040204" pitchFamily="34" charset="0"/>
              </a:rPr>
              <a:t>Gatineau Valley Company Characterization Study</a:t>
            </a:r>
            <a:r>
              <a:rPr lang="en-US" sz="1100" b="0" dirty="0">
                <a:latin typeface="Tahoma" panose="020B0604030504040204" pitchFamily="34" charset="0"/>
                <a:ea typeface="Tahoma" panose="020B0604030504040204" pitchFamily="34" charset="0"/>
                <a:cs typeface="Tahoma" panose="020B0604030504040204" pitchFamily="34" charset="0"/>
              </a:rPr>
              <a:t> by Zins Beauchesne and associates showed that companies had 7.2 workers on average. The difference between the data in that study and this one is due to the fact that the sampling (eligibility criteria) was totally different, as were the objectives.</a:t>
            </a:r>
          </a:p>
        </p:txBody>
      </p:sp>
      <p:sp>
        <p:nvSpPr>
          <p:cNvPr id="18" name="Rectangle 17"/>
          <p:cNvSpPr/>
          <p:nvPr/>
        </p:nvSpPr>
        <p:spPr>
          <a:xfrm>
            <a:off x="649056" y="4241543"/>
            <a:ext cx="2094157" cy="207749"/>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Calculations of averages include the zeros</a:t>
            </a:r>
            <a:r>
              <a:rPr lang="fr-FR" sz="750" b="0" i="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xmlns="" val="5754873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sp>
        <p:nvSpPr>
          <p:cNvPr id="3" name="Rectangle 1"/>
          <p:cNvSpPr>
            <a:spLocks noChangeArrowheads="1"/>
          </p:cNvSpPr>
          <p:nvPr/>
        </p:nvSpPr>
        <p:spPr bwMode="auto">
          <a:xfrm>
            <a:off x="489094" y="1169212"/>
            <a:ext cx="307281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4 – Number of hours worked by part-time employees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(n=99)</a:t>
            </a:r>
            <a:endParaRPr kumimoji="0" lang="en-US"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37705"/>
            <a:ext cx="2668918"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Part-time employees</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18976" y="3968096"/>
            <a:ext cx="2679406"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000" b="0" dirty="0">
                <a:latin typeface="Tahoma" panose="020B0604030504040204" pitchFamily="34" charset="0"/>
                <a:ea typeface="Tahoma" panose="020B0604030504040204" pitchFamily="34" charset="0"/>
                <a:cs typeface="Tahoma" panose="020B0604030504040204" pitchFamily="34" charset="0"/>
              </a:rPr>
              <a:t>Part-time employees work 22.3 hours a week (Table 4), a figure that has remained stable for 3 years.</a:t>
            </a:r>
          </a:p>
        </p:txBody>
      </p:sp>
      <p:graphicFrame>
        <p:nvGraphicFramePr>
          <p:cNvPr id="14" name="Tableau 13"/>
          <p:cNvGraphicFramePr>
            <a:graphicFrameLocks noGrp="1"/>
          </p:cNvGraphicFramePr>
          <p:nvPr>
            <p:extLst>
              <p:ext uri="{D42A27DB-BD31-4B8C-83A1-F6EECF244321}">
                <p14:modId xmlns:p14="http://schemas.microsoft.com/office/powerpoint/2010/main" xmlns="" val="4030949963"/>
              </p:ext>
            </p:extLst>
          </p:nvPr>
        </p:nvGraphicFramePr>
        <p:xfrm>
          <a:off x="614859" y="2678361"/>
          <a:ext cx="2128342" cy="982415"/>
        </p:xfrm>
        <a:graphic>
          <a:graphicData uri="http://schemas.openxmlformats.org/drawingml/2006/table">
            <a:tbl>
              <a:tblPr/>
              <a:tblGrid>
                <a:gridCol w="1501020">
                  <a:extLst>
                    <a:ext uri="{9D8B030D-6E8A-4147-A177-3AD203B41FA5}">
                      <a16:colId xmlns:a16="http://schemas.microsoft.com/office/drawing/2014/main" xmlns="" val="20000"/>
                    </a:ext>
                  </a:extLst>
                </a:gridCol>
                <a:gridCol w="627322">
                  <a:extLst>
                    <a:ext uri="{9D8B030D-6E8A-4147-A177-3AD203B41FA5}">
                      <a16:colId xmlns:a16="http://schemas.microsoft.com/office/drawing/2014/main" xmlns="" val="20001"/>
                    </a:ext>
                  </a:extLst>
                </a:gridCol>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 the past 3 years, this average has been: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xmlns="" val="3499402730"/>
              </p:ext>
            </p:extLst>
          </p:nvPr>
        </p:nvGraphicFramePr>
        <p:xfrm>
          <a:off x="617546" y="1570443"/>
          <a:ext cx="2124798" cy="1104900"/>
        </p:xfrm>
        <a:graphic>
          <a:graphicData uri="http://schemas.openxmlformats.org/drawingml/2006/table">
            <a:tbl>
              <a:tblPr/>
              <a:tblGrid>
                <a:gridCol w="1497476">
                  <a:extLst>
                    <a:ext uri="{9D8B030D-6E8A-4147-A177-3AD203B41FA5}">
                      <a16:colId xmlns:a16="http://schemas.microsoft.com/office/drawing/2014/main" xmlns="" val="20000"/>
                    </a:ext>
                  </a:extLst>
                </a:gridCol>
                <a:gridCol w="627322">
                  <a:extLst>
                    <a:ext uri="{9D8B030D-6E8A-4147-A177-3AD203B41FA5}">
                      <a16:colId xmlns:a16="http://schemas.microsoft.com/office/drawing/2014/main" xmlns="" val="20001"/>
                    </a:ext>
                  </a:extLst>
                </a:gridCol>
              </a:tblGrid>
              <a:tr h="187619">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Number of hours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 to 15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16 to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More than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1"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Average number of hours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1"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16" name="ZoneTexte 15"/>
          <p:cNvSpPr txBox="1">
            <a:spLocks noChangeArrowheads="1"/>
          </p:cNvSpPr>
          <p:nvPr/>
        </p:nvSpPr>
        <p:spPr bwMode="auto">
          <a:xfrm>
            <a:off x="3588372" y="846282"/>
            <a:ext cx="2722081"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Seasonal employees</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305176" y="5571697"/>
            <a:ext cx="3239172" cy="925894"/>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000" b="0" dirty="0">
                <a:latin typeface="Tahoma" panose="020B0604030504040204" pitchFamily="34" charset="0"/>
                <a:ea typeface="Tahoma" panose="020B0604030504040204" pitchFamily="34" charset="0"/>
                <a:cs typeface="Tahoma" panose="020B0604030504040204" pitchFamily="34" charset="0"/>
              </a:rPr>
              <a:t>Seasonal employees work 21.2 weeks per year (Table 5), a figure that has remained stable for the past three years. Slightly more than one-quarter (27%) of seasonal workers have to be replaced each year (Table 7).</a:t>
            </a:r>
          </a:p>
        </p:txBody>
      </p:sp>
      <p:sp>
        <p:nvSpPr>
          <p:cNvPr id="21" name="Rectangle 1"/>
          <p:cNvSpPr>
            <a:spLocks noChangeArrowheads="1"/>
          </p:cNvSpPr>
          <p:nvPr/>
        </p:nvSpPr>
        <p:spPr bwMode="auto">
          <a:xfrm>
            <a:off x="3583136" y="1162117"/>
            <a:ext cx="26156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5</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Duration of seasonal employee jobs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en-US" altLang="fr-FR" sz="800" b="0" i="0" u="none" strike="noStrike" cap="none" normalizeH="0" baseline="0" dirty="0">
              <a:ln>
                <a:noFill/>
              </a:ln>
              <a:solidFill>
                <a:schemeClr val="tx1"/>
              </a:solidFill>
              <a:effectLst/>
            </a:endParaRPr>
          </a:p>
        </p:txBody>
      </p:sp>
      <p:graphicFrame>
        <p:nvGraphicFramePr>
          <p:cNvPr id="24" name="Tableau 23"/>
          <p:cNvGraphicFramePr>
            <a:graphicFrameLocks noGrp="1"/>
          </p:cNvGraphicFramePr>
          <p:nvPr>
            <p:extLst>
              <p:ext uri="{D42A27DB-BD31-4B8C-83A1-F6EECF244321}">
                <p14:modId xmlns:p14="http://schemas.microsoft.com/office/powerpoint/2010/main" xmlns="" val="3214296940"/>
              </p:ext>
            </p:extLst>
          </p:nvPr>
        </p:nvGraphicFramePr>
        <p:xfrm>
          <a:off x="3712600" y="2671266"/>
          <a:ext cx="2128342" cy="982415"/>
        </p:xfrm>
        <a:graphic>
          <a:graphicData uri="http://schemas.openxmlformats.org/drawingml/2006/table">
            <a:tbl>
              <a:tblPr/>
              <a:tblGrid>
                <a:gridCol w="1573775">
                  <a:extLst>
                    <a:ext uri="{9D8B030D-6E8A-4147-A177-3AD203B41FA5}">
                      <a16:colId xmlns:a16="http://schemas.microsoft.com/office/drawing/2014/main" xmlns="" val="20000"/>
                    </a:ext>
                  </a:extLst>
                </a:gridCol>
                <a:gridCol w="554567">
                  <a:extLst>
                    <a:ext uri="{9D8B030D-6E8A-4147-A177-3AD203B41FA5}">
                      <a16:colId xmlns:a16="http://schemas.microsoft.com/office/drawing/2014/main" xmlns="" val="20001"/>
                    </a:ext>
                  </a:extLst>
                </a:gridCol>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 the past 3 years, this number has been: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xmlns="" val="1728100312"/>
              </p:ext>
            </p:extLst>
          </p:nvPr>
        </p:nvGraphicFramePr>
        <p:xfrm>
          <a:off x="3716144" y="1553745"/>
          <a:ext cx="2124798" cy="1109347"/>
        </p:xfrm>
        <a:graphic>
          <a:graphicData uri="http://schemas.openxmlformats.org/drawingml/2006/table">
            <a:tbl>
              <a:tblPr/>
              <a:tblGrid>
                <a:gridCol w="1570231">
                  <a:extLst>
                    <a:ext uri="{9D8B030D-6E8A-4147-A177-3AD203B41FA5}">
                      <a16:colId xmlns:a16="http://schemas.microsoft.com/office/drawing/2014/main" xmlns="" val="20000"/>
                    </a:ext>
                  </a:extLst>
                </a:gridCol>
                <a:gridCol w="554567">
                  <a:extLst>
                    <a:ext uri="{9D8B030D-6E8A-4147-A177-3AD203B41FA5}">
                      <a16:colId xmlns:a16="http://schemas.microsoft.com/office/drawing/2014/main" xmlns="" val="20001"/>
                    </a:ext>
                  </a:extLst>
                </a:gridCol>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Number of weeks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 to 15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16 to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42%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More than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0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Average number of weeks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21.2</a:t>
                      </a:r>
                      <a:endParaRPr kumimoji="0" lang="fr-FR" sz="850" b="1"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xmlns="" val="882454045"/>
              </p:ext>
            </p:extLst>
          </p:nvPr>
        </p:nvGraphicFramePr>
        <p:xfrm>
          <a:off x="6592376" y="1573617"/>
          <a:ext cx="1681199" cy="2872740"/>
        </p:xfrm>
        <a:graphic>
          <a:graphicData uri="http://schemas.openxmlformats.org/drawingml/2006/table">
            <a:tbl>
              <a:tblPr/>
              <a:tblGrid>
                <a:gridCol w="1053878">
                  <a:extLst>
                    <a:ext uri="{9D8B030D-6E8A-4147-A177-3AD203B41FA5}">
                      <a16:colId xmlns:a16="http://schemas.microsoft.com/office/drawing/2014/main" xmlns="" val="20000"/>
                    </a:ext>
                  </a:extLst>
                </a:gridCol>
                <a:gridCol w="627321">
                  <a:extLst>
                    <a:ext uri="{9D8B030D-6E8A-4147-A177-3AD203B41FA5}">
                      <a16:colId xmlns:a16="http://schemas.microsoft.com/office/drawing/2014/main" xmlns=""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Months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January</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February</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March</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April</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May</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June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July</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August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September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October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November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December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27" name="Rectangle 1"/>
          <p:cNvSpPr>
            <a:spLocks noChangeArrowheads="1"/>
          </p:cNvSpPr>
          <p:nvPr/>
        </p:nvSpPr>
        <p:spPr bwMode="auto">
          <a:xfrm>
            <a:off x="6517753" y="1162117"/>
            <a:ext cx="226324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CA" altLang="fr-FR" sz="900" dirty="0">
                <a:latin typeface="Tahoma" pitchFamily="34" charset="0"/>
                <a:ea typeface="Times New Roman" pitchFamily="18" charset="0"/>
                <a:cs typeface="Tahoma" pitchFamily="34" charset="0"/>
              </a:rPr>
              <a:t>6</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Months when seasonal employees</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hired</a:t>
            </a:r>
            <a:r>
              <a:rPr lang="en-CA" sz="900" dirty="0">
                <a:latin typeface="Tahoma" pitchFamily="34" charset="0"/>
                <a:ea typeface="Times New Roman" pitchFamily="18" charset="0"/>
                <a:cs typeface="Tahoma" pitchFamily="34" charset="0"/>
              </a:rPr>
              <a:t> </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a:ln>
                <a:noFill/>
              </a:ln>
              <a:solidFill>
                <a:schemeClr val="tx1"/>
              </a:solidFill>
              <a:effectLst/>
            </a:endParaRPr>
          </a:p>
        </p:txBody>
      </p:sp>
      <p:sp>
        <p:nvSpPr>
          <p:cNvPr id="28" name="Rectangle 1"/>
          <p:cNvSpPr>
            <a:spLocks noChangeArrowheads="1"/>
          </p:cNvSpPr>
          <p:nvPr/>
        </p:nvSpPr>
        <p:spPr bwMode="auto">
          <a:xfrm>
            <a:off x="3588478" y="3756500"/>
            <a:ext cx="2615646"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7</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Proportion of seasonal employees to be replaced annually</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in the past 3 years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en-US" altLang="fr-FR" sz="800" b="0" i="0" u="none" strike="noStrike" cap="none" normalizeH="0" baseline="0" dirty="0">
              <a:ln>
                <a:noFill/>
              </a:ln>
              <a:solidFill>
                <a:schemeClr val="tx1"/>
              </a:solidFill>
              <a:effectLst/>
            </a:endParaRPr>
          </a:p>
        </p:txBody>
      </p:sp>
      <p:graphicFrame>
        <p:nvGraphicFramePr>
          <p:cNvPr id="29" name="Tableau 28"/>
          <p:cNvGraphicFramePr>
            <a:graphicFrameLocks noGrp="1"/>
          </p:cNvGraphicFramePr>
          <p:nvPr>
            <p:extLst>
              <p:ext uri="{D42A27DB-BD31-4B8C-83A1-F6EECF244321}">
                <p14:modId xmlns:p14="http://schemas.microsoft.com/office/powerpoint/2010/main" xmlns="" val="578364958"/>
              </p:ext>
            </p:extLst>
          </p:nvPr>
        </p:nvGraphicFramePr>
        <p:xfrm>
          <a:off x="3700220" y="4302441"/>
          <a:ext cx="2124798" cy="1109347"/>
        </p:xfrm>
        <a:graphic>
          <a:graphicData uri="http://schemas.openxmlformats.org/drawingml/2006/table">
            <a:tbl>
              <a:tblPr/>
              <a:tblGrid>
                <a:gridCol w="1497476">
                  <a:extLst>
                    <a:ext uri="{9D8B030D-6E8A-4147-A177-3AD203B41FA5}">
                      <a16:colId xmlns:a16="http://schemas.microsoft.com/office/drawing/2014/main" xmlns="" val="20000"/>
                    </a:ext>
                  </a:extLst>
                </a:gridCol>
                <a:gridCol w="627322">
                  <a:extLst>
                    <a:ext uri="{9D8B030D-6E8A-4147-A177-3AD203B41FA5}">
                      <a16:colId xmlns:a16="http://schemas.microsoft.com/office/drawing/2014/main" xmlns="" val="20001"/>
                    </a:ext>
                  </a:extLst>
                </a:gridCol>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 to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24%</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26% to 50%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More than 50%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1"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Average percentage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a:ln>
                            <a:noFill/>
                          </a:ln>
                          <a:solidFill>
                            <a:schemeClr val="tx1"/>
                          </a:solidFill>
                          <a:effectLst/>
                          <a:latin typeface="Tahoma" pitchFamily="34" charset="0"/>
                          <a:ea typeface="Times New Roman" pitchFamily="18" charset="0"/>
                          <a:cs typeface="Tahoma" pitchFamily="34" charset="0"/>
                        </a:rPr>
                        <a:t>27.3%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0" name="Rectangle 29"/>
          <p:cNvSpPr/>
          <p:nvPr/>
        </p:nvSpPr>
        <p:spPr>
          <a:xfrm>
            <a:off x="6384886" y="4642373"/>
            <a:ext cx="2470545"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US" sz="1000" b="0" dirty="0">
                <a:latin typeface="Tahoma" panose="020B0604030504040204" pitchFamily="34" charset="0"/>
                <a:ea typeface="Tahoma" panose="020B0604030504040204" pitchFamily="34" charset="0"/>
                <a:cs typeface="Tahoma" panose="020B0604030504040204" pitchFamily="34" charset="0"/>
              </a:rPr>
              <a:t>These figures peak in April and May (almost 50%) and bottom out in August and September (only 3%) (Table 6).</a:t>
            </a:r>
          </a:p>
        </p:txBody>
      </p:sp>
    </p:spTree>
    <p:extLst>
      <p:ext uri="{BB962C8B-B14F-4D97-AF65-F5344CB8AC3E}">
        <p14:creationId xmlns:p14="http://schemas.microsoft.com/office/powerpoint/2010/main" xmlns="" val="28018790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graphicFrame>
        <p:nvGraphicFramePr>
          <p:cNvPr id="2" name="Tableau 1"/>
          <p:cNvGraphicFramePr>
            <a:graphicFrameLocks noGrp="1"/>
          </p:cNvGraphicFramePr>
          <p:nvPr>
            <p:extLst>
              <p:ext uri="{D42A27DB-BD31-4B8C-83A1-F6EECF244321}">
                <p14:modId xmlns:p14="http://schemas.microsoft.com/office/powerpoint/2010/main" xmlns="" val="816947514"/>
              </p:ext>
            </p:extLst>
          </p:nvPr>
        </p:nvGraphicFramePr>
        <p:xfrm>
          <a:off x="584791" y="1638314"/>
          <a:ext cx="3406917" cy="1164994"/>
        </p:xfrm>
        <a:graphic>
          <a:graphicData uri="http://schemas.openxmlformats.org/drawingml/2006/table">
            <a:tbl>
              <a:tblPr firstRow="1" firstCol="1" lastRow="1" lastCol="1" bandRow="1" bandCol="1">
                <a:tableStyleId>{5C22544A-7EE6-4342-B048-85BDC9FD1C3A}</a:tableStyleId>
              </a:tblPr>
              <a:tblGrid>
                <a:gridCol w="595423">
                  <a:extLst>
                    <a:ext uri="{9D8B030D-6E8A-4147-A177-3AD203B41FA5}">
                      <a16:colId xmlns:a16="http://schemas.microsoft.com/office/drawing/2014/main" xmlns="" val="20000"/>
                    </a:ext>
                  </a:extLst>
                </a:gridCol>
                <a:gridCol w="659219">
                  <a:extLst>
                    <a:ext uri="{9D8B030D-6E8A-4147-A177-3AD203B41FA5}">
                      <a16:colId xmlns:a16="http://schemas.microsoft.com/office/drawing/2014/main" xmlns="" val="20001"/>
                    </a:ext>
                  </a:extLst>
                </a:gridCol>
                <a:gridCol w="1488558">
                  <a:extLst>
                    <a:ext uri="{9D8B030D-6E8A-4147-A177-3AD203B41FA5}">
                      <a16:colId xmlns:a16="http://schemas.microsoft.com/office/drawing/2014/main" xmlns="" val="20002"/>
                    </a:ext>
                  </a:extLst>
                </a:gridCol>
                <a:gridCol w="663717">
                  <a:extLst>
                    <a:ext uri="{9D8B030D-6E8A-4147-A177-3AD203B41FA5}">
                      <a16:colId xmlns:a16="http://schemas.microsoft.com/office/drawing/2014/main" xmlns="" val="20003"/>
                    </a:ext>
                  </a:extLst>
                </a:gridCol>
              </a:tblGrid>
              <a:tr h="326794">
                <a:tc>
                  <a:txBody>
                    <a:bodyPr/>
                    <a:lstStyle/>
                    <a:p>
                      <a:pPr>
                        <a:lnSpc>
                          <a:spcPts val="1100"/>
                        </a:lnSpc>
                        <a:spcBef>
                          <a:spcPts val="200"/>
                        </a:spcBef>
                        <a:spcAft>
                          <a:spcPts val="200"/>
                        </a:spcAft>
                      </a:pPr>
                      <a:r>
                        <a:rPr lang="en-CA"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Gender</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breakdown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xmlns="" val="10000"/>
                  </a:ext>
                </a:extLst>
              </a:tr>
              <a:tr h="334055">
                <a:tc>
                  <a:txBody>
                    <a:bodyPr/>
                    <a:lstStyle/>
                    <a:p>
                      <a:pPr algn="just">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Men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54.3%</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Primary/transp.</a:t>
                      </a:r>
                      <a:r>
                        <a:rPr lang="en-CA" altLang="fr-FR" sz="850" b="0" baseline="0" noProof="0" dirty="0">
                          <a:latin typeface="Tahoma" pitchFamily="34" charset="0"/>
                          <a:cs typeface="Arial" pitchFamily="34" charset="0"/>
                        </a:rPr>
                        <a:t> sector</a:t>
                      </a:r>
                      <a:endParaRPr lang="en-CA" altLang="fr-FR" sz="850" b="0" noProof="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Secondary</a:t>
                      </a:r>
                      <a:r>
                        <a:rPr lang="en-CA" altLang="fr-FR" sz="850" b="0" baseline="0" noProof="0" dirty="0">
                          <a:latin typeface="Tahoma" pitchFamily="34" charset="0"/>
                          <a:cs typeface="Arial" pitchFamily="34" charset="0"/>
                        </a:rPr>
                        <a:t> sector</a:t>
                      </a:r>
                      <a:endParaRPr lang="en-CA" altLang="fr-FR" sz="850" b="0" noProof="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Other services </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en-CA" sz="850" b="0" noProof="0" dirty="0">
                          <a:latin typeface="Tahoma" pitchFamily="34" charset="0"/>
                          <a:cs typeface="Arial" pitchFamily="34" charset="0"/>
                        </a:rPr>
                        <a:t>1-49% employees 55 yrs+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71.3%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81.5%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64.4%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60.9%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55184">
                <a:tc>
                  <a:txBody>
                    <a:bodyPr/>
                    <a:lstStyle/>
                    <a:p>
                      <a:pP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Women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45.7%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dk1"/>
                          </a:solidFill>
                          <a:latin typeface="Tahoma" pitchFamily="34" charset="0"/>
                          <a:ea typeface="+mn-ea"/>
                          <a:cs typeface="Arial" pitchFamily="34" charset="0"/>
                        </a:rPr>
                        <a:t>Professional</a:t>
                      </a:r>
                      <a:r>
                        <a:rPr lang="en-CA" altLang="fr-FR" sz="850" b="0" kern="1200" baseline="0" noProof="0" dirty="0">
                          <a:solidFill>
                            <a:schemeClr val="dk1"/>
                          </a:solidFill>
                          <a:latin typeface="Tahoma" pitchFamily="34" charset="0"/>
                          <a:ea typeface="+mn-ea"/>
                          <a:cs typeface="Arial" pitchFamily="34" charset="0"/>
                        </a:rPr>
                        <a:t> services</a:t>
                      </a:r>
                      <a:endParaRPr lang="en-CA" altLang="fr-FR" sz="850" b="0" kern="1200" noProof="0" dirty="0">
                        <a:solidFill>
                          <a:schemeClr val="dk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1-49% employees 55 yrs+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73.2%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39.1%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3" name="Rectangle 1"/>
          <p:cNvSpPr>
            <a:spLocks noChangeArrowheads="1"/>
          </p:cNvSpPr>
          <p:nvPr/>
        </p:nvSpPr>
        <p:spPr bwMode="auto">
          <a:xfrm>
            <a:off x="489094" y="1302259"/>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 8 – Employee breakdown</a:t>
            </a:r>
            <a:r>
              <a:rPr kumimoji="0" lang="en-US"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by gender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58971"/>
            <a:ext cx="3211178" cy="295466"/>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Employee breakdown by gender</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64427" y="4690870"/>
            <a:ext cx="3481493" cy="100283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The employees of the 198 respondents are 54% male and 46% female (Table 8). </a:t>
            </a:r>
          </a:p>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There are more male employees in the primary/transport, secondary and other services sectors (Table 8). </a:t>
            </a:r>
          </a:p>
        </p:txBody>
      </p:sp>
      <p:graphicFrame>
        <p:nvGraphicFramePr>
          <p:cNvPr id="13" name="Tableau 12"/>
          <p:cNvGraphicFramePr>
            <a:graphicFrameLocks noGrp="1"/>
          </p:cNvGraphicFramePr>
          <p:nvPr>
            <p:extLst>
              <p:ext uri="{D42A27DB-BD31-4B8C-83A1-F6EECF244321}">
                <p14:modId xmlns:p14="http://schemas.microsoft.com/office/powerpoint/2010/main" xmlns="" val="1660145391"/>
              </p:ext>
            </p:extLst>
          </p:nvPr>
        </p:nvGraphicFramePr>
        <p:xfrm>
          <a:off x="594406" y="3327269"/>
          <a:ext cx="2426628" cy="1269367"/>
        </p:xfrm>
        <a:graphic>
          <a:graphicData uri="http://schemas.openxmlformats.org/drawingml/2006/table">
            <a:tbl>
              <a:tblPr/>
              <a:tblGrid>
                <a:gridCol w="963588">
                  <a:extLst>
                    <a:ext uri="{9D8B030D-6E8A-4147-A177-3AD203B41FA5}">
                      <a16:colId xmlns:a16="http://schemas.microsoft.com/office/drawing/2014/main" xmlns="" val="20000"/>
                    </a:ext>
                  </a:extLst>
                </a:gridCol>
                <a:gridCol w="731520">
                  <a:extLst>
                    <a:ext uri="{9D8B030D-6E8A-4147-A177-3AD203B41FA5}">
                      <a16:colId xmlns:a16="http://schemas.microsoft.com/office/drawing/2014/main" xmlns="" val="20001"/>
                    </a:ext>
                  </a:extLst>
                </a:gridCol>
                <a:gridCol w="731520">
                  <a:extLst>
                    <a:ext uri="{9D8B030D-6E8A-4147-A177-3AD203B41FA5}">
                      <a16:colId xmlns:a16="http://schemas.microsoft.com/office/drawing/2014/main" xmlns="" val="20002"/>
                    </a:ext>
                  </a:extLst>
                </a:gridCol>
              </a:tblGrid>
              <a:tr h="225427">
                <a:tc>
                  <a:txBody>
                    <a:bodyPr/>
                    <a:lstStyle/>
                    <a:p>
                      <a:pPr algn="r">
                        <a:lnSpc>
                          <a:spcPts val="900"/>
                        </a:lnSpc>
                        <a:spcBef>
                          <a:spcPts val="200"/>
                        </a:spcBef>
                        <a:spcAft>
                          <a:spcPts val="300"/>
                        </a:spcAft>
                        <a:tabLst/>
                      </a:pP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Gender</a:t>
                      </a:r>
                    </a:p>
                    <a:p>
                      <a:pPr marL="61913" indent="0">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Women</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Men</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0% to 9%</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10% to 49%</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50% to 89%</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90% to 100%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24%</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xmlns="" val="3921441766"/>
              </p:ext>
            </p:extLst>
          </p:nvPr>
        </p:nvGraphicFramePr>
        <p:xfrm>
          <a:off x="4529468" y="1638314"/>
          <a:ext cx="3911147" cy="1623632"/>
        </p:xfrm>
        <a:graphic>
          <a:graphicData uri="http://schemas.openxmlformats.org/drawingml/2006/table">
            <a:tbl>
              <a:tblPr firstRow="1" firstCol="1" lastRow="1" lastCol="1" bandRow="1" bandCol="1">
                <a:tableStyleId>{5C22544A-7EE6-4342-B048-85BDC9FD1C3A}</a:tableStyleId>
              </a:tblPr>
              <a:tblGrid>
                <a:gridCol w="912970">
                  <a:extLst>
                    <a:ext uri="{9D8B030D-6E8A-4147-A177-3AD203B41FA5}">
                      <a16:colId xmlns:a16="http://schemas.microsoft.com/office/drawing/2014/main" xmlns="" val="20000"/>
                    </a:ext>
                  </a:extLst>
                </a:gridCol>
                <a:gridCol w="659424">
                  <a:extLst>
                    <a:ext uri="{9D8B030D-6E8A-4147-A177-3AD203B41FA5}">
                      <a16:colId xmlns:a16="http://schemas.microsoft.com/office/drawing/2014/main" xmlns="" val="20001"/>
                    </a:ext>
                  </a:extLst>
                </a:gridCol>
                <a:gridCol w="1608992">
                  <a:extLst>
                    <a:ext uri="{9D8B030D-6E8A-4147-A177-3AD203B41FA5}">
                      <a16:colId xmlns:a16="http://schemas.microsoft.com/office/drawing/2014/main" xmlns="" val="20002"/>
                    </a:ext>
                  </a:extLst>
                </a:gridCol>
                <a:gridCol w="729761">
                  <a:extLst>
                    <a:ext uri="{9D8B030D-6E8A-4147-A177-3AD203B41FA5}">
                      <a16:colId xmlns:a16="http://schemas.microsoft.com/office/drawing/2014/main" xmlns="" val="20003"/>
                    </a:ext>
                  </a:extLst>
                </a:gridCol>
              </a:tblGrid>
              <a:tr h="328709">
                <a:tc>
                  <a:txBody>
                    <a:bodyPr/>
                    <a:lstStyle/>
                    <a:p>
                      <a:pP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Age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breakdown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a:t>
                      </a:r>
                      <a:r>
                        <a:rPr lang="en-C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statistically significant variances</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xmlns="" val="10000"/>
                  </a:ext>
                </a:extLst>
              </a:tr>
              <a:tr h="310185">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Less than 25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11.7%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Professional services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19.6%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72561">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25-34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18.9%</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0 vacancies</a:t>
                      </a: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13.3%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4977">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35-54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39.9%</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Large companies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49.7%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57200">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29.5</a:t>
                      </a:r>
                      <a:r>
                        <a:rPr lang="en-C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tx1"/>
                          </a:solidFill>
                          <a:latin typeface="Tahoma" pitchFamily="34" charset="0"/>
                          <a:ea typeface="+mn-ea"/>
                          <a:cs typeface="Arial" pitchFamily="34" charset="0"/>
                        </a:rPr>
                        <a:t>Small companies</a:t>
                      </a:r>
                    </a:p>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tx1"/>
                          </a:solidFill>
                          <a:latin typeface="Tahoma" pitchFamily="34" charset="0"/>
                          <a:ea typeface="+mn-ea"/>
                          <a:cs typeface="Arial" pitchFamily="34" charset="0"/>
                        </a:rPr>
                        <a:t>0 vacancies</a:t>
                      </a:r>
                    </a:p>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tx1"/>
                          </a:solidFill>
                          <a:latin typeface="Tahoma" pitchFamily="34" charset="0"/>
                          <a:ea typeface="+mn-ea"/>
                          <a:cs typeface="Arial" pitchFamily="34" charset="0"/>
                        </a:rPr>
                        <a:t>1-49 little/no qualifications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36.8%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41.3%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20.8%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5" name="Rectangle 1"/>
          <p:cNvSpPr>
            <a:spLocks noChangeArrowheads="1"/>
          </p:cNvSpPr>
          <p:nvPr/>
        </p:nvSpPr>
        <p:spPr bwMode="auto">
          <a:xfrm>
            <a:off x="4426874" y="1291626"/>
            <a:ext cx="4000424"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9 – </a:t>
            </a:r>
            <a:r>
              <a:rPr lang="en-US" altLang="fr-FR" sz="900" dirty="0">
                <a:latin typeface="Tahoma" pitchFamily="34" charset="0"/>
                <a:ea typeface="Times New Roman" pitchFamily="18" charset="0"/>
                <a:cs typeface="Tahoma" pitchFamily="34" charset="0"/>
              </a:rPr>
              <a:t>Employee breakdown by age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xmlns="" val="512464018"/>
              </p:ext>
            </p:extLst>
          </p:nvPr>
        </p:nvGraphicFramePr>
        <p:xfrm>
          <a:off x="4511939" y="3885321"/>
          <a:ext cx="3652189" cy="1026925"/>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xmlns="" val="20000"/>
                    </a:ext>
                  </a:extLst>
                </a:gridCol>
                <a:gridCol w="712382">
                  <a:extLst>
                    <a:ext uri="{9D8B030D-6E8A-4147-A177-3AD203B41FA5}">
                      <a16:colId xmlns:a16="http://schemas.microsoft.com/office/drawing/2014/main" xmlns="" val="20001"/>
                    </a:ext>
                  </a:extLst>
                </a:gridCol>
                <a:gridCol w="659218">
                  <a:extLst>
                    <a:ext uri="{9D8B030D-6E8A-4147-A177-3AD203B41FA5}">
                      <a16:colId xmlns:a16="http://schemas.microsoft.com/office/drawing/2014/main" xmlns="" val="20002"/>
                    </a:ext>
                  </a:extLst>
                </a:gridCol>
                <a:gridCol w="669851">
                  <a:extLst>
                    <a:ext uri="{9D8B030D-6E8A-4147-A177-3AD203B41FA5}">
                      <a16:colId xmlns:a16="http://schemas.microsoft.com/office/drawing/2014/main" xmlns="" val="20003"/>
                    </a:ext>
                  </a:extLst>
                </a:gridCol>
                <a:gridCol w="668175">
                  <a:extLst>
                    <a:ext uri="{9D8B030D-6E8A-4147-A177-3AD203B41FA5}">
                      <a16:colId xmlns:a16="http://schemas.microsoft.com/office/drawing/2014/main" xmlns="" val="20004"/>
                    </a:ext>
                  </a:extLst>
                </a:gridCol>
              </a:tblGrid>
              <a:tr h="410236">
                <a:tc>
                  <a:txBody>
                    <a:bodyPr/>
                    <a:lstStyle/>
                    <a:p>
                      <a:pPr algn="r">
                        <a:lnSpc>
                          <a:spcPts val="900"/>
                        </a:lnSpc>
                        <a:spcBef>
                          <a:spcPts val="200"/>
                        </a:spcBef>
                        <a:spcAft>
                          <a:spcPts val="3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Age</a:t>
                      </a: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Gender</a:t>
                      </a:r>
                      <a:r>
                        <a:rPr lang="fr-CA" sz="85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than 25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25-34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35-54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xmlns=""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7" name="Rectangle 1"/>
          <p:cNvSpPr>
            <a:spLocks noChangeArrowheads="1"/>
          </p:cNvSpPr>
          <p:nvPr/>
        </p:nvSpPr>
        <p:spPr bwMode="auto">
          <a:xfrm>
            <a:off x="4437506" y="3458742"/>
            <a:ext cx="42742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9a  –</a:t>
            </a:r>
            <a:r>
              <a:rPr kumimoji="0" lang="en-ZA" altLang="fr-FR" sz="900" b="1" i="0" u="none" strike="noStrike" cap="none" normalizeH="0" baseline="0" dirty="0">
                <a:ln>
                  <a:noFill/>
                </a:ln>
                <a:effectLst/>
                <a:latin typeface="Tahoma" pitchFamily="34" charset="0"/>
                <a:ea typeface="Times New Roman" pitchFamily="18" charset="0"/>
                <a:cs typeface="Tahoma" pitchFamily="34" charset="0"/>
              </a:rPr>
              <a:t> </a:t>
            </a:r>
            <a:r>
              <a:rPr lang="en-ZA" sz="900" dirty="0">
                <a:latin typeface="Tahoma" pitchFamily="34" charset="0"/>
                <a:ea typeface="Times New Roman" pitchFamily="18" charset="0"/>
                <a:cs typeface="Tahoma" pitchFamily="34" charset="0"/>
              </a:rPr>
              <a:t>Respondent breakdown by age per age segment (by proportion)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sp>
        <p:nvSpPr>
          <p:cNvPr id="18" name="ZoneTexte 17"/>
          <p:cNvSpPr txBox="1">
            <a:spLocks noChangeArrowheads="1"/>
          </p:cNvSpPr>
          <p:nvPr/>
        </p:nvSpPr>
        <p:spPr bwMode="auto">
          <a:xfrm>
            <a:off x="4447966" y="862509"/>
            <a:ext cx="3211178" cy="273601"/>
          </a:xfrm>
          <a:prstGeom prst="rect">
            <a:avLst/>
          </a:prstGeom>
          <a:noFill/>
          <a:ln w="19050">
            <a:noFill/>
            <a:prstDash val="sysDot"/>
            <a:miter lim="800000"/>
            <a:headEnd/>
            <a:tailEnd/>
          </a:ln>
        </p:spPr>
        <p:txBody>
          <a:bodyPr wrap="square">
            <a:spAutoFit/>
          </a:bodyPr>
          <a:lstStyle/>
          <a:p>
            <a:pPr>
              <a:lnSpc>
                <a:spcPct val="120000"/>
              </a:lnSpc>
            </a:pPr>
            <a:r>
              <a:rPr lang="en-CA" sz="1100" i="1" dirty="0">
                <a:latin typeface="Tahoma" panose="020B0604030504040204" pitchFamily="34" charset="0"/>
                <a:ea typeface="Tahoma" panose="020B0604030504040204" pitchFamily="34" charset="0"/>
                <a:cs typeface="Tahoma" panose="020B0604030504040204" pitchFamily="34" charset="0"/>
              </a:rPr>
              <a:t>Employee breakdown by age</a:t>
            </a:r>
            <a:endParaRPr lang="en-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7963" y="5011167"/>
            <a:ext cx="4433777"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More than two-thirds of employees of respondents are over 35. Those 55 and over represent close to a third (Table 9).</a:t>
            </a:r>
          </a:p>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More than one half of companies (54%) have no employees under 25 (Table 9a). At least one half of employees are 55 and over in close to one third (31</a:t>
            </a:r>
            <a:r>
              <a:rPr lang="en-CA" sz="1100" b="0" dirty="0">
                <a:latin typeface="Tahoma" panose="020B0604030504040204" pitchFamily="34" charset="0"/>
                <a:ea typeface="Tahoma" panose="020B0604030504040204" pitchFamily="34" charset="0"/>
                <a:cs typeface="Tahoma" panose="020B0604030504040204" pitchFamily="34" charset="0"/>
              </a:rPr>
              <a:t>%) of the companies. This illustrates that the workforce is aging.</a:t>
            </a:r>
          </a:p>
        </p:txBody>
      </p:sp>
      <p:sp>
        <p:nvSpPr>
          <p:cNvPr id="21" name="Rectangle 1"/>
          <p:cNvSpPr>
            <a:spLocks noChangeArrowheads="1"/>
          </p:cNvSpPr>
          <p:nvPr/>
        </p:nvSpPr>
        <p:spPr bwMode="auto">
          <a:xfrm>
            <a:off x="401374" y="3041361"/>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8a – </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Respondent breakdown by gender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xmlns="" val="25595348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sp>
        <p:nvSpPr>
          <p:cNvPr id="3" name="Rectangle 1"/>
          <p:cNvSpPr>
            <a:spLocks noChangeArrowheads="1"/>
          </p:cNvSpPr>
          <p:nvPr/>
        </p:nvSpPr>
        <p:spPr bwMode="auto">
          <a:xfrm>
            <a:off x="489094" y="1137010"/>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10 – </a:t>
            </a:r>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Employee distribution by seniority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78318" y="773246"/>
            <a:ext cx="3657746"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Employee distribution by seniority</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33911" y="4970438"/>
            <a:ext cx="4288485" cy="100283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Four employees in 10 have fewer than 5 years’ seniority while more than a quarter have more than 15 years (Table 10). </a:t>
            </a:r>
          </a:p>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In 37% of companies, at least half of the employees have 5 years’ seniority. 40% of companies do not have any employees with 15 years of seniority and over.(Table 10a</a:t>
            </a:r>
            <a:r>
              <a:rPr lang="fr-CA" sz="1100" b="0"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4" name="Tableau 13"/>
          <p:cNvGraphicFramePr>
            <a:graphicFrameLocks noGrp="1"/>
          </p:cNvGraphicFramePr>
          <p:nvPr>
            <p:extLst>
              <p:ext uri="{D42A27DB-BD31-4B8C-83A1-F6EECF244321}">
                <p14:modId xmlns:p14="http://schemas.microsoft.com/office/powerpoint/2010/main" xmlns="" val="3684808530"/>
              </p:ext>
            </p:extLst>
          </p:nvPr>
        </p:nvGraphicFramePr>
        <p:xfrm>
          <a:off x="4731495" y="1617048"/>
          <a:ext cx="3814628" cy="1460394"/>
        </p:xfrm>
        <a:graphic>
          <a:graphicData uri="http://schemas.openxmlformats.org/drawingml/2006/table">
            <a:tbl>
              <a:tblPr firstRow="1" firstCol="1" lastRow="1" lastCol="1" bandRow="1" bandCol="1">
                <a:tableStyleId>{5C22544A-7EE6-4342-B048-85BDC9FD1C3A}</a:tableStyleId>
              </a:tblPr>
              <a:tblGrid>
                <a:gridCol w="946299">
                  <a:extLst>
                    <a:ext uri="{9D8B030D-6E8A-4147-A177-3AD203B41FA5}">
                      <a16:colId xmlns:a16="http://schemas.microsoft.com/office/drawing/2014/main" xmlns="" val="20000"/>
                    </a:ext>
                  </a:extLst>
                </a:gridCol>
                <a:gridCol w="652668">
                  <a:extLst>
                    <a:ext uri="{9D8B030D-6E8A-4147-A177-3AD203B41FA5}">
                      <a16:colId xmlns:a16="http://schemas.microsoft.com/office/drawing/2014/main" xmlns="" val="20001"/>
                    </a:ext>
                  </a:extLst>
                </a:gridCol>
                <a:gridCol w="1496773">
                  <a:extLst>
                    <a:ext uri="{9D8B030D-6E8A-4147-A177-3AD203B41FA5}">
                      <a16:colId xmlns:a16="http://schemas.microsoft.com/office/drawing/2014/main" xmlns="" val="20002"/>
                    </a:ext>
                  </a:extLst>
                </a:gridCol>
                <a:gridCol w="718888">
                  <a:extLst>
                    <a:ext uri="{9D8B030D-6E8A-4147-A177-3AD203B41FA5}">
                      <a16:colId xmlns:a16="http://schemas.microsoft.com/office/drawing/2014/main" xmlns="" val="20003"/>
                    </a:ext>
                  </a:extLst>
                </a:gridCol>
              </a:tblGrid>
              <a:tr h="328709">
                <a:tc>
                  <a:txBody>
                    <a:bodyPr/>
                    <a:lstStyle/>
                    <a:p>
                      <a:pPr marL="0" marR="0" indent="0" algn="l" defTabSz="914400" rtl="0" eaLnBrk="1" fontAlgn="auto" latinLnBrk="0" hangingPunct="1">
                        <a:lnSpc>
                          <a:spcPts val="1100"/>
                        </a:lnSpc>
                        <a:spcBef>
                          <a:spcPts val="200"/>
                        </a:spcBef>
                        <a:spcAft>
                          <a:spcPts val="200"/>
                        </a:spcAft>
                        <a:buClrTx/>
                        <a:buSzTx/>
                        <a:buFontTx/>
                        <a:buNone/>
                        <a:tabLst/>
                        <a:defRPr/>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Qualification level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distribution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variances</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xmlns="" val="10000"/>
                  </a:ext>
                </a:extLst>
              </a:tr>
              <a:tr h="334055">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Very</a:t>
                      </a:r>
                      <a:r>
                        <a:rPr lang="en-US" sz="85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qualified</a:t>
                      </a:r>
                      <a:endPar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en-US"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Qualified</a:t>
                      </a:r>
                      <a:r>
                        <a:rPr lang="en-US" sz="85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or semi-qualified jobs</a:t>
                      </a:r>
                      <a:endPar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US" altLang="fr-FR" sz="850" b="0" noProof="0" dirty="0">
                          <a:solidFill>
                            <a:schemeClr val="tx1"/>
                          </a:solidFill>
                          <a:latin typeface="Tahoma" pitchFamily="34" charset="0"/>
                          <a:cs typeface="Arial" pitchFamily="34" charset="0"/>
                        </a:rPr>
                        <a:t>Commerce/accommodation/restauration</a:t>
                      </a:r>
                      <a:endPar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28.9%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Low or non-qualified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US" altLang="fr-FR" sz="850" b="0" noProof="0" dirty="0">
                          <a:solidFill>
                            <a:schemeClr val="tx1"/>
                          </a:solidFill>
                          <a:latin typeface="Tahoma" pitchFamily="34" charset="0"/>
                          <a:cs typeface="Arial" pitchFamily="34" charset="0"/>
                        </a:rPr>
                        <a:t>Commerce/accommodation/restauration</a:t>
                      </a:r>
                      <a:endPar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61%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5" name="Rectangle 1"/>
          <p:cNvSpPr>
            <a:spLocks noChangeArrowheads="1"/>
          </p:cNvSpPr>
          <p:nvPr/>
        </p:nvSpPr>
        <p:spPr bwMode="auto">
          <a:xfrm>
            <a:off x="4628901" y="1208804"/>
            <a:ext cx="4000424" cy="353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11 – </a:t>
            </a:r>
            <a:r>
              <a:rPr lang="en-ZA" altLang="fr-FR" sz="900" dirty="0">
                <a:latin typeface="Tahoma" pitchFamily="34" charset="0"/>
                <a:ea typeface="Times New Roman" pitchFamily="18" charset="0"/>
                <a:cs typeface="Tahoma" pitchFamily="34" charset="0"/>
              </a:rPr>
              <a:t>Breakdown of employees by job qualification level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xmlns="" val="4225551016"/>
              </p:ext>
            </p:extLst>
          </p:nvPr>
        </p:nvGraphicFramePr>
        <p:xfrm>
          <a:off x="4724599" y="3598832"/>
          <a:ext cx="3385731" cy="1226289"/>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xmlns="" val="20000"/>
                    </a:ext>
                  </a:extLst>
                </a:gridCol>
                <a:gridCol w="712382">
                  <a:extLst>
                    <a:ext uri="{9D8B030D-6E8A-4147-A177-3AD203B41FA5}">
                      <a16:colId xmlns:a16="http://schemas.microsoft.com/office/drawing/2014/main" xmlns="" val="20001"/>
                    </a:ext>
                  </a:extLst>
                </a:gridCol>
                <a:gridCol w="659218">
                  <a:extLst>
                    <a:ext uri="{9D8B030D-6E8A-4147-A177-3AD203B41FA5}">
                      <a16:colId xmlns:a16="http://schemas.microsoft.com/office/drawing/2014/main" xmlns="" val="20002"/>
                    </a:ext>
                  </a:extLst>
                </a:gridCol>
                <a:gridCol w="1071568">
                  <a:extLst>
                    <a:ext uri="{9D8B030D-6E8A-4147-A177-3AD203B41FA5}">
                      <a16:colId xmlns:a16="http://schemas.microsoft.com/office/drawing/2014/main" xmlns="" val="20003"/>
                    </a:ext>
                  </a:extLst>
                </a:gridCol>
              </a:tblGrid>
              <a:tr h="410236">
                <a:tc>
                  <a:txBody>
                    <a:bodyPr/>
                    <a:lstStyle/>
                    <a:p>
                      <a:pPr algn="r">
                        <a:lnSpc>
                          <a:spcPts val="900"/>
                        </a:lnSpc>
                        <a:spcBef>
                          <a:spcPts val="200"/>
                        </a:spcBef>
                        <a:spcAft>
                          <a:spcPts val="3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Qualification level</a:t>
                      </a:r>
                    </a:p>
                    <a:p>
                      <a:pPr>
                        <a:lnSpc>
                          <a:spcPts val="900"/>
                        </a:lnSpc>
                        <a:spcBef>
                          <a:spcPts val="0"/>
                        </a:spcBef>
                        <a:spcAft>
                          <a:spcPts val="0"/>
                        </a:spcAft>
                      </a:pP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Very qualified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Qualified or semi-qualified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Little or no qualifiications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xmlns=""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7" name="Rectangle 1"/>
          <p:cNvSpPr>
            <a:spLocks noChangeArrowheads="1"/>
          </p:cNvSpPr>
          <p:nvPr/>
        </p:nvSpPr>
        <p:spPr bwMode="auto">
          <a:xfrm>
            <a:off x="4639533" y="3172254"/>
            <a:ext cx="440877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11a  – </a:t>
            </a:r>
            <a:r>
              <a:rPr lang="en-ZA" altLang="fr-FR" sz="900" dirty="0">
                <a:latin typeface="Tahoma" pitchFamily="34" charset="0"/>
                <a:ea typeface="Times New Roman" pitchFamily="18" charset="0"/>
                <a:cs typeface="Tahoma" pitchFamily="34" charset="0"/>
              </a:rPr>
              <a:t>Respondent breakdown by job skills by qualification category (by </a:t>
            </a:r>
            <a:r>
              <a:rPr lang="en-ZA" sz="900" dirty="0">
                <a:latin typeface="Tahoma" pitchFamily="34" charset="0"/>
                <a:ea typeface="Times New Roman" pitchFamily="18" charset="0"/>
                <a:cs typeface="Tahoma" pitchFamily="34" charset="0"/>
              </a:rPr>
              <a:t>proportion)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sp>
        <p:nvSpPr>
          <p:cNvPr id="18" name="ZoneTexte 17"/>
          <p:cNvSpPr txBox="1">
            <a:spLocks noChangeArrowheads="1"/>
          </p:cNvSpPr>
          <p:nvPr/>
        </p:nvSpPr>
        <p:spPr bwMode="auto">
          <a:xfrm>
            <a:off x="4618094" y="819977"/>
            <a:ext cx="3979332" cy="261610"/>
          </a:xfrm>
          <a:prstGeom prst="rect">
            <a:avLst/>
          </a:prstGeom>
          <a:noFill/>
          <a:ln w="19050">
            <a:noFill/>
            <a:prstDash val="sysDot"/>
            <a:miter lim="800000"/>
            <a:headEnd/>
            <a:tailEnd/>
          </a:ln>
        </p:spPr>
        <p:txBody>
          <a:bodyPr wrap="square">
            <a:spAutoFit/>
          </a:bodyPr>
          <a:lstStyle/>
          <a:p>
            <a:r>
              <a:rPr lang="en-US" sz="1100" i="1" dirty="0">
                <a:latin typeface="Tahoma" panose="020B0604030504040204" pitchFamily="34" charset="0"/>
                <a:ea typeface="Tahoma" panose="020B0604030504040204" pitchFamily="34" charset="0"/>
                <a:cs typeface="Tahoma" panose="020B0604030504040204" pitchFamily="34" charset="0"/>
              </a:rPr>
              <a:t>Breakdown of employees  by  job qualification level</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660626" y="4893643"/>
            <a:ext cx="4253200" cy="1336263"/>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One-half of employees in the companies surveyed hold jobs requiring few or no qualifications, i.e., no diploma or just a general high school diploma. Very qualified jobs that require university training only account for 13% of the total jobs in the region (Table 11).</a:t>
            </a:r>
          </a:p>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61% of respondents do not have any very qualified jobs (Table 11a).</a:t>
            </a:r>
          </a:p>
        </p:txBody>
      </p:sp>
      <p:graphicFrame>
        <p:nvGraphicFramePr>
          <p:cNvPr id="20" name="Tableau 19"/>
          <p:cNvGraphicFramePr>
            <a:graphicFrameLocks noGrp="1"/>
          </p:cNvGraphicFramePr>
          <p:nvPr>
            <p:extLst>
              <p:ext uri="{D42A27DB-BD31-4B8C-83A1-F6EECF244321}">
                <p14:modId xmlns:p14="http://schemas.microsoft.com/office/powerpoint/2010/main" xmlns="" val="2185458923"/>
              </p:ext>
            </p:extLst>
          </p:nvPr>
        </p:nvGraphicFramePr>
        <p:xfrm>
          <a:off x="529927" y="1426459"/>
          <a:ext cx="3866227" cy="1901253"/>
        </p:xfrm>
        <a:graphic>
          <a:graphicData uri="http://schemas.openxmlformats.org/drawingml/2006/table">
            <a:tbl>
              <a:tblPr firstRow="1" firstCol="1" lastRow="1" lastCol="1" bandRow="1" bandCol="1">
                <a:tableStyleId>{5C22544A-7EE6-4342-B048-85BDC9FD1C3A}</a:tableStyleId>
              </a:tblPr>
              <a:tblGrid>
                <a:gridCol w="894427">
                  <a:extLst>
                    <a:ext uri="{9D8B030D-6E8A-4147-A177-3AD203B41FA5}">
                      <a16:colId xmlns:a16="http://schemas.microsoft.com/office/drawing/2014/main" xmlns="" val="20000"/>
                    </a:ext>
                  </a:extLst>
                </a:gridCol>
                <a:gridCol w="659423">
                  <a:extLst>
                    <a:ext uri="{9D8B030D-6E8A-4147-A177-3AD203B41FA5}">
                      <a16:colId xmlns:a16="http://schemas.microsoft.com/office/drawing/2014/main" xmlns="" val="20001"/>
                    </a:ext>
                  </a:extLst>
                </a:gridCol>
                <a:gridCol w="1652954">
                  <a:extLst>
                    <a:ext uri="{9D8B030D-6E8A-4147-A177-3AD203B41FA5}">
                      <a16:colId xmlns:a16="http://schemas.microsoft.com/office/drawing/2014/main" xmlns="" val="20002"/>
                    </a:ext>
                  </a:extLst>
                </a:gridCol>
                <a:gridCol w="659423">
                  <a:extLst>
                    <a:ext uri="{9D8B030D-6E8A-4147-A177-3AD203B41FA5}">
                      <a16:colId xmlns:a16="http://schemas.microsoft.com/office/drawing/2014/main" xmlns="" val="20003"/>
                    </a:ext>
                  </a:extLst>
                </a:gridCol>
              </a:tblGrid>
              <a:tr h="328709">
                <a:tc>
                  <a:txBody>
                    <a:bodyPr/>
                    <a:lstStyle/>
                    <a:p>
                      <a:pPr>
                        <a:lnSpc>
                          <a:spcPts val="1100"/>
                        </a:lnSpc>
                        <a:spcBef>
                          <a:spcPts val="200"/>
                        </a:spcBef>
                        <a:spcAft>
                          <a:spcPts val="200"/>
                        </a:spcAft>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Seniority</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breakdown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a:t>
                      </a:r>
                      <a:r>
                        <a:rPr lang="en-Z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significant variances</a:t>
                      </a:r>
                      <a:endPar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xmlns="" val="10000"/>
                  </a:ext>
                </a:extLst>
              </a:tr>
              <a:tr h="334055">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Less than 5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ZA" sz="850" b="0" noProof="0" dirty="0">
                          <a:solidFill>
                            <a:schemeClr val="tx1"/>
                          </a:solidFill>
                          <a:latin typeface="Tahoma" pitchFamily="34" charset="0"/>
                          <a:cs typeface="Arial" pitchFamily="34" charset="0"/>
                        </a:rPr>
                        <a:t>No employees 55 and over</a:t>
                      </a:r>
                      <a:endPar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62.1%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9259">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5-9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21.2%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en-Z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0430">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10-14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13.2%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ZA" sz="850" b="0" noProof="0" dirty="0">
                          <a:solidFill>
                            <a:schemeClr val="dk1"/>
                          </a:solidFill>
                          <a:effectLst/>
                          <a:latin typeface="Tahoma" pitchFamily="34" charset="0"/>
                          <a:ea typeface="+mn-ea"/>
                          <a:cs typeface="Arial" pitchFamily="34" charset="0"/>
                        </a:rPr>
                        <a:t>Large</a:t>
                      </a:r>
                      <a:r>
                        <a:rPr lang="en-ZA" sz="850" b="0" baseline="0" noProof="0" dirty="0">
                          <a:solidFill>
                            <a:schemeClr val="dk1"/>
                          </a:solidFill>
                          <a:effectLst/>
                          <a:latin typeface="Tahoma" pitchFamily="34" charset="0"/>
                          <a:ea typeface="+mn-ea"/>
                          <a:cs typeface="Arial" pitchFamily="34" charset="0"/>
                        </a:rPr>
                        <a:t> companies</a:t>
                      </a:r>
                    </a:p>
                    <a:p>
                      <a:pPr marL="85725" lvl="0" indent="-85725" algn="l">
                        <a:lnSpc>
                          <a:spcPts val="1100"/>
                        </a:lnSpc>
                        <a:spcBef>
                          <a:spcPts val="0"/>
                        </a:spcBef>
                        <a:spcAft>
                          <a:spcPts val="0"/>
                        </a:spcAft>
                        <a:buFont typeface="Wingdings"/>
                        <a:buChar char=""/>
                      </a:pPr>
                      <a:r>
                        <a:rPr lang="en-ZA" sz="850" b="0" baseline="0" noProof="0" dirty="0">
                          <a:solidFill>
                            <a:schemeClr val="dk1"/>
                          </a:solidFill>
                          <a:effectLst/>
                          <a:latin typeface="Tahoma" pitchFamily="34" charset="0"/>
                          <a:ea typeface="+mn-ea"/>
                          <a:cs typeface="Arial" pitchFamily="34" charset="0"/>
                        </a:rPr>
                        <a:t>1-49% employees 55 and over</a:t>
                      </a:r>
                    </a:p>
                    <a:p>
                      <a:pPr marL="85725" lvl="0" indent="-85725" algn="l">
                        <a:lnSpc>
                          <a:spcPts val="1100"/>
                        </a:lnSpc>
                        <a:spcBef>
                          <a:spcPts val="0"/>
                        </a:spcBef>
                        <a:spcAft>
                          <a:spcPts val="0"/>
                        </a:spcAft>
                        <a:buFont typeface="Wingdings"/>
                        <a:buChar char=""/>
                      </a:pPr>
                      <a:r>
                        <a:rPr lang="en-ZA" sz="850" b="0" baseline="0" noProof="0" dirty="0">
                          <a:solidFill>
                            <a:schemeClr val="dk1"/>
                          </a:solidFill>
                          <a:effectLst/>
                          <a:latin typeface="Tahoma" pitchFamily="34" charset="0"/>
                          <a:ea typeface="+mn-ea"/>
                          <a:cs typeface="Arial" pitchFamily="34" charset="0"/>
                        </a:rPr>
                        <a:t>1-49 employees little/no qual.</a:t>
                      </a:r>
                    </a:p>
                    <a:p>
                      <a:pPr marL="85725" lvl="0" indent="-85725" algn="l">
                        <a:lnSpc>
                          <a:spcPts val="1100"/>
                        </a:lnSpc>
                        <a:spcBef>
                          <a:spcPts val="0"/>
                        </a:spcBef>
                        <a:spcAft>
                          <a:spcPts val="0"/>
                        </a:spcAft>
                        <a:buFont typeface="Wingdings"/>
                        <a:buChar char=""/>
                      </a:pPr>
                      <a:r>
                        <a:rPr lang="en-ZA" sz="850" b="0" baseline="0" noProof="0" dirty="0">
                          <a:solidFill>
                            <a:schemeClr val="dk1"/>
                          </a:solidFill>
                          <a:effectLst/>
                          <a:latin typeface="Tahoma" pitchFamily="34" charset="0"/>
                          <a:ea typeface="+mn-ea"/>
                          <a:cs typeface="Arial" pitchFamily="34" charset="0"/>
                        </a:rPr>
                        <a:t>3+ positions to fill</a:t>
                      </a:r>
                      <a:endParaRPr lang="en-Z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21.3%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19.5%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20.7%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19.5%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0430">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26.0</a:t>
                      </a:r>
                      <a:r>
                        <a:rPr lang="en-Z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ZA" sz="850" b="0" noProof="0" dirty="0">
                          <a:solidFill>
                            <a:schemeClr val="tx1"/>
                          </a:solidFill>
                          <a:latin typeface="Tahoma" pitchFamily="34" charset="0"/>
                          <a:cs typeface="Arial" pitchFamily="34" charset="0"/>
                        </a:rPr>
                        <a:t>50%+ employees</a:t>
                      </a:r>
                      <a:r>
                        <a:rPr lang="en-ZA" sz="850" b="0" baseline="0" noProof="0" dirty="0">
                          <a:solidFill>
                            <a:schemeClr val="tx1"/>
                          </a:solidFill>
                          <a:latin typeface="Tahoma" pitchFamily="34" charset="0"/>
                          <a:cs typeface="Arial" pitchFamily="34" charset="0"/>
                        </a:rPr>
                        <a:t> 55 and over</a:t>
                      </a:r>
                    </a:p>
                    <a:p>
                      <a:pPr marL="85725" lvl="0" indent="-85725" algn="l">
                        <a:lnSpc>
                          <a:spcPts val="1100"/>
                        </a:lnSpc>
                        <a:spcBef>
                          <a:spcPts val="0"/>
                        </a:spcBef>
                        <a:spcAft>
                          <a:spcPts val="0"/>
                        </a:spcAft>
                        <a:buFont typeface="Wingdings"/>
                        <a:buChar char=""/>
                      </a:pPr>
                      <a:r>
                        <a:rPr lang="en-ZA" sz="850" b="0" baseline="0" noProof="0" dirty="0">
                          <a:solidFill>
                            <a:schemeClr val="tx1"/>
                          </a:solidFill>
                          <a:effectLst/>
                          <a:latin typeface="Tahoma" pitchFamily="34" charset="0"/>
                          <a:ea typeface="Tahoma" panose="020B0604030504040204" pitchFamily="34" charset="0"/>
                          <a:cs typeface="Arial" pitchFamily="34" charset="0"/>
                        </a:rPr>
                        <a:t>No positions to fill</a:t>
                      </a:r>
                      <a:endPar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38.8%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33.0%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xmlns="" val="502376459"/>
              </p:ext>
            </p:extLst>
          </p:nvPr>
        </p:nvGraphicFramePr>
        <p:xfrm>
          <a:off x="512398" y="3854227"/>
          <a:ext cx="3652189" cy="1026925"/>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xmlns="" val="20000"/>
                    </a:ext>
                  </a:extLst>
                </a:gridCol>
                <a:gridCol w="712382">
                  <a:extLst>
                    <a:ext uri="{9D8B030D-6E8A-4147-A177-3AD203B41FA5}">
                      <a16:colId xmlns:a16="http://schemas.microsoft.com/office/drawing/2014/main" xmlns="" val="20001"/>
                    </a:ext>
                  </a:extLst>
                </a:gridCol>
                <a:gridCol w="659218">
                  <a:extLst>
                    <a:ext uri="{9D8B030D-6E8A-4147-A177-3AD203B41FA5}">
                      <a16:colId xmlns:a16="http://schemas.microsoft.com/office/drawing/2014/main" xmlns="" val="20002"/>
                    </a:ext>
                  </a:extLst>
                </a:gridCol>
                <a:gridCol w="669851">
                  <a:extLst>
                    <a:ext uri="{9D8B030D-6E8A-4147-A177-3AD203B41FA5}">
                      <a16:colId xmlns:a16="http://schemas.microsoft.com/office/drawing/2014/main" xmlns="" val="20003"/>
                    </a:ext>
                  </a:extLst>
                </a:gridCol>
                <a:gridCol w="668175">
                  <a:extLst>
                    <a:ext uri="{9D8B030D-6E8A-4147-A177-3AD203B41FA5}">
                      <a16:colId xmlns:a16="http://schemas.microsoft.com/office/drawing/2014/main" xmlns="" val="20004"/>
                    </a:ext>
                  </a:extLst>
                </a:gridCol>
              </a:tblGrid>
              <a:tr h="410236">
                <a:tc>
                  <a:txBody>
                    <a:bodyPr/>
                    <a:lstStyle/>
                    <a:p>
                      <a:pPr algn="r">
                        <a:lnSpc>
                          <a:spcPts val="900"/>
                        </a:lnSpc>
                        <a:spcBef>
                          <a:spcPts val="200"/>
                        </a:spcBef>
                        <a:spcAft>
                          <a:spcPts val="3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Seniority</a:t>
                      </a:r>
                    </a:p>
                    <a:p>
                      <a:pPr>
                        <a:lnSpc>
                          <a:spcPts val="900"/>
                        </a:lnSpc>
                        <a:spcBef>
                          <a:spcPts val="0"/>
                        </a:spcBef>
                        <a:spcAft>
                          <a:spcPts val="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Less than 5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5-9</a:t>
                      </a:r>
                      <a:r>
                        <a:rPr lang="en-US" sz="85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years</a:t>
                      </a:r>
                      <a:endPar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 to 14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years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xmlns=""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22" name="Rectangle 1"/>
          <p:cNvSpPr>
            <a:spLocks noChangeArrowheads="1"/>
          </p:cNvSpPr>
          <p:nvPr/>
        </p:nvSpPr>
        <p:spPr bwMode="auto">
          <a:xfrm>
            <a:off x="437965" y="3427650"/>
            <a:ext cx="42742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10a  – </a:t>
            </a:r>
            <a:r>
              <a:rPr lang="en-US" altLang="fr-FR" sz="900" dirty="0">
                <a:latin typeface="Tahoma" pitchFamily="34" charset="0"/>
                <a:ea typeface="Times New Roman" pitchFamily="18" charset="0"/>
                <a:cs typeface="Tahoma" pitchFamily="34" charset="0"/>
              </a:rPr>
              <a:t>Respondent breakdown by seniority and by seniority category (by proportion)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xmlns="" val="2278955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2062" y="1575131"/>
            <a:ext cx="3335337" cy="270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sp>
        <p:nvSpPr>
          <p:cNvPr id="11" name="ZoneTexte 10"/>
          <p:cNvSpPr txBox="1">
            <a:spLocks noChangeArrowheads="1"/>
          </p:cNvSpPr>
          <p:nvPr/>
        </p:nvSpPr>
        <p:spPr bwMode="auto">
          <a:xfrm>
            <a:off x="478318" y="858971"/>
            <a:ext cx="3657746"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Unionization</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66444" y="4602951"/>
            <a:ext cx="4951854"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GB" sz="1100" b="0" dirty="0">
                <a:latin typeface="Tahoma" panose="020B0604030504040204" pitchFamily="34" charset="0"/>
                <a:ea typeface="Tahoma" panose="020B0604030504040204" pitchFamily="34" charset="0"/>
                <a:cs typeface="Tahoma" panose="020B0604030504040204" pitchFamily="34" charset="0"/>
              </a:rPr>
              <a:t>Only one in ten companies taking part in the survey is unionized. More than one-quarter of companies in the region with more than 15 employees are unionized.  </a:t>
            </a:r>
          </a:p>
        </p:txBody>
      </p:sp>
      <p:sp>
        <p:nvSpPr>
          <p:cNvPr id="23" name="Rectangle 1"/>
          <p:cNvSpPr>
            <a:spLocks noChangeArrowheads="1"/>
          </p:cNvSpPr>
          <p:nvPr/>
        </p:nvSpPr>
        <p:spPr bwMode="auto">
          <a:xfrm>
            <a:off x="489094" y="1249095"/>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3</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Presence of a union in the company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24" name="Rectangle 2"/>
          <p:cNvSpPr>
            <a:spLocks noChangeArrowheads="1"/>
          </p:cNvSpPr>
          <p:nvPr/>
        </p:nvSpPr>
        <p:spPr bwMode="auto">
          <a:xfrm>
            <a:off x="740544" y="3075354"/>
            <a:ext cx="2046618" cy="77567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Commerce/accomm./restau      97% +</a:t>
            </a:r>
          </a:p>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Medium-sized businesses	96%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0% employees 55 yrs+	98%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1-2 positions to fill               97%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50%+ employees 55 yrs+	97% +</a:t>
            </a:r>
          </a:p>
          <a:p>
            <a:pPr marL="85725" lvl="0" indent="-85725" eaLnBrk="0" hangingPunct="0">
              <a:lnSpc>
                <a:spcPts val="1100"/>
              </a:lnSpc>
              <a:spcBef>
                <a:spcPts val="0"/>
              </a:spcBef>
              <a:buFont typeface="Wingdings" panose="05000000000000000000" pitchFamily="2" charset="2"/>
              <a:buChar char="§"/>
              <a:tabLst>
                <a:tab pos="1435100" algn="l"/>
              </a:tabLst>
              <a:defRPr/>
            </a:pPr>
            <a:endParaRPr lang="fr-CA" sz="800" b="0" dirty="0">
              <a:latin typeface="Tahoma" pitchFamily="34" charset="0"/>
              <a:cs typeface="Arial" pitchFamily="34" charset="0"/>
            </a:endParaRPr>
          </a:p>
        </p:txBody>
      </p:sp>
      <p:cxnSp>
        <p:nvCxnSpPr>
          <p:cNvPr id="25" name="AutoShape 3"/>
          <p:cNvCxnSpPr>
            <a:cxnSpLocks noChangeShapeType="1"/>
          </p:cNvCxnSpPr>
          <p:nvPr/>
        </p:nvCxnSpPr>
        <p:spPr bwMode="auto">
          <a:xfrm flipV="1">
            <a:off x="1796902" y="2647507"/>
            <a:ext cx="834655" cy="427848"/>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cxnSp>
        <p:nvCxnSpPr>
          <p:cNvPr id="27" name="AutoShape 3"/>
          <p:cNvCxnSpPr>
            <a:cxnSpLocks noChangeShapeType="1"/>
            <a:endCxn id="16" idx="1"/>
          </p:cNvCxnSpPr>
          <p:nvPr/>
        </p:nvCxnSpPr>
        <p:spPr bwMode="auto">
          <a:xfrm>
            <a:off x="5099896" y="1868706"/>
            <a:ext cx="473024" cy="3996"/>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6" name="Rectangle 2"/>
          <p:cNvSpPr>
            <a:spLocks noChangeArrowheads="1"/>
          </p:cNvSpPr>
          <p:nvPr/>
        </p:nvSpPr>
        <p:spPr bwMode="auto">
          <a:xfrm>
            <a:off x="5572920" y="1529741"/>
            <a:ext cx="2023846" cy="68592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Large companies	26%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1-49% jobs little/no qual.	18%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3+ positions to fill	22%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1-49% employees 55 yrs+	19% +</a:t>
            </a: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Tree>
    <p:extLst>
      <p:ext uri="{BB962C8B-B14F-4D97-AF65-F5344CB8AC3E}">
        <p14:creationId xmlns:p14="http://schemas.microsoft.com/office/powerpoint/2010/main" xmlns="" val="8737733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7334" y="1171777"/>
            <a:ext cx="7307959" cy="500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306726" y="6153861"/>
            <a:ext cx="2410975" cy="207749"/>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Excludes the </a:t>
            </a:r>
            <a:r>
              <a:rPr lang="fr-FR" sz="750" b="0" i="1" dirty="0">
                <a:latin typeface="Tahoma" panose="020B0604030504040204" pitchFamily="34" charset="0"/>
                <a:ea typeface="Tahoma" panose="020B0604030504040204" pitchFamily="34" charset="0"/>
                <a:cs typeface="Tahoma" panose="020B0604030504040204" pitchFamily="34" charset="0"/>
              </a:rPr>
              <a:t>Don’t know</a:t>
            </a:r>
            <a:r>
              <a:rPr lang="fr-FR" sz="750" b="0" dirty="0">
                <a:latin typeface="Tahoma" panose="020B0604030504040204" pitchFamily="34" charset="0"/>
                <a:ea typeface="Tahoma" panose="020B0604030504040204" pitchFamily="34" charset="0"/>
                <a:cs typeface="Tahoma" panose="020B0604030504040204" pitchFamily="34" charset="0"/>
              </a:rPr>
              <a:t> and the </a:t>
            </a:r>
            <a:r>
              <a:rPr lang="fr-FR" sz="750" b="0" i="1" dirty="0">
                <a:latin typeface="Tahoma" panose="020B0604030504040204" pitchFamily="34" charset="0"/>
                <a:ea typeface="Tahoma" panose="020B0604030504040204" pitchFamily="34" charset="0"/>
                <a:cs typeface="Tahoma" panose="020B0604030504040204" pitchFamily="34" charset="0"/>
              </a:rPr>
              <a:t>Not applicable</a:t>
            </a:r>
            <a:r>
              <a:rPr lang="fr-FR" sz="750" b="0" dirty="0">
                <a:latin typeface="Tahoma" panose="020B0604030504040204" pitchFamily="34" charset="0"/>
                <a:ea typeface="Tahoma" panose="020B0604030504040204" pitchFamily="34" charset="0"/>
                <a:cs typeface="Tahoma" panose="020B0604030504040204" pitchFamily="34" charset="0"/>
              </a:rPr>
              <a:t>.</a:t>
            </a:r>
          </a:p>
        </p:txBody>
      </p:sp>
      <p:sp>
        <p:nvSpPr>
          <p:cNvPr id="17" name="ZoneTexte 16"/>
          <p:cNvSpPr txBox="1">
            <a:spLocks noChangeArrowheads="1"/>
          </p:cNvSpPr>
          <p:nvPr/>
        </p:nvSpPr>
        <p:spPr bwMode="auto">
          <a:xfrm>
            <a:off x="7708594" y="946632"/>
            <a:ext cx="1136204" cy="4593565"/>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fr-CA" sz="900" b="0" dirty="0">
                <a:latin typeface="Tahoma" panose="020B0604030504040204" pitchFamily="34" charset="0"/>
                <a:ea typeface="Tahoma" panose="020B0604030504040204" pitchFamily="34" charset="0"/>
                <a:cs typeface="Tahoma" panose="020B0604030504040204" pitchFamily="34" charset="0"/>
              </a:rPr>
              <a:t>% of don’t know and N/A</a:t>
            </a: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19%</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13%</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9%</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23%</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35%</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24%</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14%</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fr-CA" sz="900" b="0" dirty="0">
                <a:latin typeface="Tahoma" panose="020B0604030504040204" pitchFamily="34" charset="0"/>
                <a:ea typeface="Tahoma" panose="020B0604030504040204" pitchFamily="34" charset="0"/>
                <a:cs typeface="Tahoma" panose="020B0604030504040204" pitchFamily="34" charset="0"/>
              </a:rPr>
              <a:t>31%</a:t>
            </a:r>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Labour issues and challenges</a:t>
            </a:r>
          </a:p>
        </p:txBody>
      </p:sp>
      <p:sp>
        <p:nvSpPr>
          <p:cNvPr id="13" name="Rectangle 1"/>
          <p:cNvSpPr>
            <a:spLocks noChangeArrowheads="1"/>
          </p:cNvSpPr>
          <p:nvPr/>
        </p:nvSpPr>
        <p:spPr bwMode="auto">
          <a:xfrm>
            <a:off x="489094" y="866307"/>
            <a:ext cx="428492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4</a:t>
            </a:r>
            <a:r>
              <a:rPr lang="fr-CA" altLang="fr-FR" sz="900" dirty="0">
                <a:latin typeface="Tahoma" pitchFamily="34" charset="0"/>
                <a:ea typeface="Times New Roman" pitchFamily="18" charset="0"/>
                <a:cs typeface="Tahoma" pitchFamily="34" charset="0"/>
              </a:rPr>
              <a:t> – Importance of some labour issues </a:t>
            </a:r>
            <a:r>
              <a:rPr lang="fr-CA" altLang="fr-FR" sz="900" b="0" dirty="0">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xmlns="" val="398895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499798" y="1276327"/>
            <a:ext cx="3355633" cy="2746906"/>
          </a:xfrm>
          <a:prstGeom prst="rect">
            <a:avLst/>
          </a:prstGeom>
        </p:spPr>
        <p:txBody>
          <a:bodyPr wrap="square">
            <a:spAutoFit/>
          </a:bodyPr>
          <a:lstStyle/>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The three most important issues for companies in the region are retention (84%) and recruiting (81%) of qualified labour, and the integration of employees 35 and under (83%) (Table 12). </a:t>
            </a:r>
          </a:p>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This is followed by concerns about company management succession (74% and the recruiting of seasonal employees (71%). </a:t>
            </a:r>
          </a:p>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The issues of integrating employees from cultural communities or those with few or no qualifications are of less concern to the companies surveyed.</a:t>
            </a:r>
          </a:p>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According to the companies, recruiting for seasonal jobs is difficult due to the general lack of labour and the very nature of those types of jobs, i.e., short term, unstable, few hours offered and a modest salary (Table 13). </a:t>
            </a:r>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Labour issues and challenges</a:t>
            </a:r>
          </a:p>
        </p:txBody>
      </p:sp>
      <p:graphicFrame>
        <p:nvGraphicFramePr>
          <p:cNvPr id="12" name="Tableau 11"/>
          <p:cNvGraphicFramePr>
            <a:graphicFrameLocks noGrp="1"/>
          </p:cNvGraphicFramePr>
          <p:nvPr>
            <p:extLst>
              <p:ext uri="{D42A27DB-BD31-4B8C-83A1-F6EECF244321}">
                <p14:modId xmlns:p14="http://schemas.microsoft.com/office/powerpoint/2010/main" xmlns="" val="2615127481"/>
              </p:ext>
            </p:extLst>
          </p:nvPr>
        </p:nvGraphicFramePr>
        <p:xfrm>
          <a:off x="483791" y="1182338"/>
          <a:ext cx="4993817" cy="3530570"/>
        </p:xfrm>
        <a:graphic>
          <a:graphicData uri="http://schemas.openxmlformats.org/drawingml/2006/table">
            <a:tbl>
              <a:tblPr firstRow="1" firstCol="1" lastRow="1" lastCol="1" bandRow="1" bandCol="1">
                <a:tableStyleId>{5C22544A-7EE6-4342-B048-85BDC9FD1C3A}</a:tableStyleId>
              </a:tblPr>
              <a:tblGrid>
                <a:gridCol w="1780954">
                  <a:extLst>
                    <a:ext uri="{9D8B030D-6E8A-4147-A177-3AD203B41FA5}">
                      <a16:colId xmlns:a16="http://schemas.microsoft.com/office/drawing/2014/main" xmlns="" val="20000"/>
                    </a:ext>
                  </a:extLst>
                </a:gridCol>
                <a:gridCol w="877542">
                  <a:extLst>
                    <a:ext uri="{9D8B030D-6E8A-4147-A177-3AD203B41FA5}">
                      <a16:colId xmlns:a16="http://schemas.microsoft.com/office/drawing/2014/main" xmlns="" val="20001"/>
                    </a:ext>
                  </a:extLst>
                </a:gridCol>
                <a:gridCol w="1693482">
                  <a:extLst>
                    <a:ext uri="{9D8B030D-6E8A-4147-A177-3AD203B41FA5}">
                      <a16:colId xmlns:a16="http://schemas.microsoft.com/office/drawing/2014/main" xmlns="" val="20002"/>
                    </a:ext>
                  </a:extLst>
                </a:gridCol>
                <a:gridCol w="641839">
                  <a:extLst>
                    <a:ext uri="{9D8B030D-6E8A-4147-A177-3AD203B41FA5}">
                      <a16:colId xmlns:a16="http://schemas.microsoft.com/office/drawing/2014/main" xmlns="" val="20003"/>
                    </a:ext>
                  </a:extLst>
                </a:gridCol>
              </a:tblGrid>
              <a:tr h="328709">
                <a:tc>
                  <a:txBody>
                    <a:bodyPr/>
                    <a:lstStyle/>
                    <a:p>
                      <a:pPr marL="85725" indent="0">
                        <a:lnSpc>
                          <a:spcPts val="1100"/>
                        </a:lnSpc>
                        <a:spcBef>
                          <a:spcPts val="200"/>
                        </a:spcBef>
                        <a:spcAft>
                          <a:spcPts val="20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Issues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very and rather important</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xmlns="" val="10000"/>
                  </a:ext>
                </a:extLst>
              </a:tr>
              <a:tr h="334055">
                <a:tc>
                  <a:txBody>
                    <a:bodyPr/>
                    <a:lstStyle/>
                    <a:p>
                      <a:pPr marL="61913" indent="0" algn="l" fontAlgn="ctr"/>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Retention of qualified labour (n=160)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84%</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Small companies</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effectLst/>
                          <a:latin typeface="Tahoma" pitchFamily="34" charset="0"/>
                          <a:ea typeface="Tahoma" panose="020B0604030504040204" pitchFamily="34" charset="0"/>
                          <a:cs typeface="Arial" pitchFamily="34" charset="0"/>
                        </a:rPr>
                        <a:t>50%+ empl. little/no qualif.</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74% -</a:t>
                      </a:r>
                    </a:p>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0148">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Integration of employees from the young generation (millennials, younger than 35) (n=173)</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83%</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Large companies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94%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4551">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Recruiting of qualified labour</a:t>
                      </a:r>
                      <a:r>
                        <a:rPr lang="en-GB" sz="800" b="0" i="0" u="none" strike="noStrike"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(n=180)</a:t>
                      </a:r>
                      <a:endPar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latin typeface="Tahoma" pitchFamily="34" charset="0"/>
                          <a:cs typeface="Arial" pitchFamily="34" charset="0"/>
                        </a:rPr>
                        <a:t>0% empl. ilttle/no qualif.</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effectLst/>
                          <a:latin typeface="Tahoma" pitchFamily="34" charset="0"/>
                          <a:ea typeface="Tahoma" panose="020B0604030504040204" pitchFamily="34" charset="0"/>
                          <a:cs typeface="Arial" pitchFamily="34" charset="0"/>
                        </a:rPr>
                        <a:t>1-49% empl. little/no qualif.</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93% +</a:t>
                      </a:r>
                    </a:p>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51693">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Succession for executive/management</a:t>
                      </a:r>
                      <a:r>
                        <a:rPr lang="en-GB" sz="800" b="0" i="0" u="none" strike="noStrike"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positions (n=152)</a:t>
                      </a:r>
                      <a:endPar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74%</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Small companies</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effectLst/>
                          <a:latin typeface="Tahoma" pitchFamily="34" charset="0"/>
                          <a:ea typeface="Tahoma" panose="020B0604030504040204" pitchFamily="34" charset="0"/>
                          <a:cs typeface="Arial" pitchFamily="34" charset="0"/>
                        </a:rPr>
                        <a:t>50%+ empl. little/no qualif.</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85725" lvl="0" indent="-85725" algn="l">
                        <a:lnSpc>
                          <a:spcPts val="1100"/>
                        </a:lnSpc>
                        <a:spcBef>
                          <a:spcPts val="0"/>
                        </a:spcBef>
                        <a:spcAft>
                          <a:spcPts val="0"/>
                        </a:spcAft>
                        <a:buFont typeface="Wingdings"/>
                        <a:buChar char=""/>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61%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64%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4043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Recruiting of seasonal staff (n=128)</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en-GB" sz="850" b="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4043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Retention of labour with little or no qualifications (n=151)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Commerce/accomm./restaur</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1-49% employees 55 yrs+</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3+ positions to fill</a:t>
                      </a:r>
                      <a:endParaRPr lang="en-CA" altLang="fr-FR" sz="850" b="0" noProof="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Small</a:t>
                      </a:r>
                      <a:r>
                        <a:rPr lang="en-CA" altLang="fr-FR" sz="850" b="0" baseline="0" noProof="0" dirty="0">
                          <a:latin typeface="Tahoma" pitchFamily="34" charset="0"/>
                          <a:cs typeface="Arial" pitchFamily="34" charset="0"/>
                        </a:rPr>
                        <a:t> businesses</a:t>
                      </a:r>
                      <a:endParaRPr lang="en-CA" altLang="fr-FR" sz="850" b="0" noProof="0" dirty="0">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69%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80% +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 -</a:t>
                      </a:r>
                      <a:endParaRPr lang="en-GB" sz="850" b="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4043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Recruiting of labour with little or no qualifications (n=170)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0% </a:t>
                      </a:r>
                      <a:r>
                        <a:rPr lang="en-CA" sz="850" b="0" noProof="0" dirty="0">
                          <a:solidFill>
                            <a:schemeClr val="tx1"/>
                          </a:solidFill>
                          <a:latin typeface="Tahoma" pitchFamily="34" charset="0"/>
                          <a:cs typeface="Arial" pitchFamily="34" charset="0"/>
                        </a:rPr>
                        <a:t>empl. ilttle/no qualif</a:t>
                      </a: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38%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6921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Integration of employees who are immigrants</a:t>
                      </a:r>
                      <a:r>
                        <a:rPr lang="en-GB" sz="800" b="0" i="0" u="none" strike="noStrike"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or from cultural communities </a:t>
                      </a:r>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(n=137)</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45%</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noProof="0" dirty="0">
                          <a:solidFill>
                            <a:schemeClr val="tx1"/>
                          </a:solidFill>
                          <a:latin typeface="Tahoma" pitchFamily="34" charset="0"/>
                          <a:cs typeface="Arial" pitchFamily="34" charset="0"/>
                        </a:rPr>
                        <a:t>0% empl. ilttle/no qualif</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61%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xmlns="" val="977348418"/>
              </p:ext>
            </p:extLst>
          </p:nvPr>
        </p:nvGraphicFramePr>
        <p:xfrm>
          <a:off x="2198113" y="4794961"/>
          <a:ext cx="3200400" cy="1853565"/>
        </p:xfrm>
        <a:graphic>
          <a:graphicData uri="http://schemas.openxmlformats.org/drawingml/2006/table">
            <a:tbl>
              <a:tblPr/>
              <a:tblGrid>
                <a:gridCol w="26517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Reasons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Lack of labour/lack of qualified labour</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Job or short duration/not long enough to get employment insurance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15%</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Full-time job preferred/not enough hours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Pay not high enough</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Seasonal job/not year round/not 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Jobs mostly for young people or retirees/lack of young people</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Demanding jobs/very physical</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7" name="Rectangle 1"/>
          <p:cNvSpPr>
            <a:spLocks noChangeArrowheads="1"/>
          </p:cNvSpPr>
          <p:nvPr/>
        </p:nvSpPr>
        <p:spPr bwMode="auto">
          <a:xfrm>
            <a:off x="583557" y="4866940"/>
            <a:ext cx="156237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fr-CA" altLang="fr-FR" sz="900" dirty="0">
                <a:latin typeface="Tahoma" pitchFamily="34" charset="0"/>
                <a:ea typeface="Times New Roman" pitchFamily="18" charset="0"/>
                <a:cs typeface="Tahoma" pitchFamily="34" charset="0"/>
              </a:rPr>
              <a:t>13</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GB"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Reasons why  recruiting seasonal workers</a:t>
            </a:r>
            <a:r>
              <a:rPr kumimoji="0" lang="en-GB"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is difficult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(n=91)</a:t>
            </a:r>
            <a:endParaRPr kumimoji="0" lang="fr-CA" altLang="fr-FR" sz="800" b="0" i="0" u="none" strike="noStrike" cap="none" normalizeH="0" baseline="0" dirty="0">
              <a:ln>
                <a:noFill/>
              </a:ln>
              <a:solidFill>
                <a:schemeClr val="tx1"/>
              </a:solidFill>
              <a:effectLst/>
            </a:endParaRP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ZA" altLang="fr-FR" sz="900" dirty="0">
                <a:latin typeface="Tahoma" pitchFamily="34" charset="0"/>
                <a:ea typeface="Times New Roman" pitchFamily="18" charset="0"/>
                <a:cs typeface="Tahoma" pitchFamily="34" charset="0"/>
              </a:rPr>
              <a:t>12 – </a:t>
            </a:r>
            <a:r>
              <a:rPr lang="en-ZA" sz="900" dirty="0">
                <a:latin typeface="Tahoma" pitchFamily="34" charset="0"/>
                <a:ea typeface="Times New Roman" pitchFamily="18" charset="0"/>
                <a:cs typeface="Tahoma" pitchFamily="34" charset="0"/>
              </a:rPr>
              <a:t>Importance of some issues – major statistically significant variances</a:t>
            </a:r>
            <a:endParaRPr lang="en-ZA" altLang="fr-FR" sz="900" dirty="0">
              <a:latin typeface="Tahoma" pitchFamily="34" charset="0"/>
              <a:ea typeface="Times New Roman" pitchFamily="18" charset="0"/>
              <a:cs typeface="Tahoma" pitchFamily="34" charset="0"/>
            </a:endParaRPr>
          </a:p>
        </p:txBody>
      </p:sp>
      <p:cxnSp>
        <p:nvCxnSpPr>
          <p:cNvPr id="3" name="Connecteur en angle 2"/>
          <p:cNvCxnSpPr/>
          <p:nvPr/>
        </p:nvCxnSpPr>
        <p:spPr bwMode="auto">
          <a:xfrm rot="16200000" flipH="1">
            <a:off x="-488916" y="3909935"/>
            <a:ext cx="1892222" cy="345558"/>
          </a:xfrm>
          <a:prstGeom prst="bentConnector2">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Connecteur droit 6"/>
          <p:cNvCxnSpPr/>
          <p:nvPr/>
        </p:nvCxnSpPr>
        <p:spPr bwMode="auto">
          <a:xfrm>
            <a:off x="284415" y="3136603"/>
            <a:ext cx="255182" cy="0"/>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Rectangle 1"/>
          <p:cNvSpPr/>
          <p:nvPr/>
        </p:nvSpPr>
        <p:spPr bwMode="auto">
          <a:xfrm>
            <a:off x="7408308" y="6049108"/>
            <a:ext cx="1355685" cy="62425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xmlns="" val="488898974"/>
              </p:ext>
            </p:extLst>
          </p:nvPr>
        </p:nvGraphicFramePr>
        <p:xfrm>
          <a:off x="5462984" y="4789100"/>
          <a:ext cx="3200400" cy="1815465"/>
        </p:xfrm>
        <a:graphic>
          <a:graphicData uri="http://schemas.openxmlformats.org/drawingml/2006/table">
            <a:tbl>
              <a:tblPr/>
              <a:tblGrid>
                <a:gridCol w="26517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xmlns=""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Distance / remote retion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Standards to follow/restrictive policies/government measures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It is full employment/already have a job</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Competition with other regions/cities/towns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People don’t want to work</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People want to be paid under the table/in cash</a:t>
                      </a:r>
                      <a:endParaRPr kumimoji="0" lang="en-US" sz="850" b="0" i="0" u="none" strike="noStrike" kern="1200"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Do not know/refused to answer</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84654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custDataLst>
              <p:tags r:id="rId1"/>
            </p:custDataLst>
          </p:nvPr>
        </p:nvSpPr>
        <p:spPr bwMode="auto">
          <a:xfrm>
            <a:off x="463187" y="1036670"/>
            <a:ext cx="6867525" cy="3293193"/>
          </a:xfrm>
          <a:prstGeom prst="rect">
            <a:avLst/>
          </a:prstGeom>
          <a:noFill/>
          <a:ln>
            <a:miter lim="800000"/>
            <a:headEnd/>
            <a:tailEnd/>
          </a:ln>
        </p:spPr>
        <p:txBody>
          <a:bodyPr lIns="91424" tIns="45712" rIns="126000" bIns="45712">
            <a:spAutoFit/>
          </a:bodyPr>
          <a:lstStyle/>
          <a:p>
            <a:pPr marL="0" indent="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Highlights					  3</a:t>
            </a:r>
          </a:p>
          <a:p>
            <a:pPr marL="0" indent="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1. Objectives 				  6</a:t>
            </a:r>
          </a:p>
          <a:p>
            <a:pPr marL="0" indent="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2. Methodology				  7</a:t>
            </a: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3. Respondent profiles			11</a:t>
            </a: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4. Job profiles				13</a:t>
            </a: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5. </a:t>
            </a:r>
            <a:r>
              <a:rPr lang="en-US" sz="1600" dirty="0">
                <a:latin typeface="Tahoma" pitchFamily="34" charset="0"/>
              </a:rPr>
              <a:t>Labour issues and challenges			18</a:t>
            </a:r>
            <a:endParaRPr lang="en-US" sz="1600" dirty="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6. </a:t>
            </a:r>
            <a:r>
              <a:rPr lang="en-US" sz="1600" dirty="0">
                <a:latin typeface="Tahoma" pitchFamily="34" charset="0"/>
              </a:rPr>
              <a:t>Labour recruiting			 	22</a:t>
            </a:r>
            <a:endParaRPr lang="en-US" sz="1600" dirty="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7. Labour retention		</a:t>
            </a:r>
            <a:r>
              <a:rPr lang="en-US" sz="1600" dirty="0">
                <a:latin typeface="Tahoma" pitchFamily="34" charset="0"/>
              </a:rPr>
              <a:t> 	</a:t>
            </a:r>
            <a:r>
              <a:rPr lang="en-US" sz="1600" dirty="0">
                <a:solidFill>
                  <a:srgbClr val="000000"/>
                </a:solidFill>
                <a:latin typeface="Tahoma" pitchFamily="34" charset="0"/>
                <a:cs typeface="Times New Roman" pitchFamily="18" charset="0"/>
              </a:rPr>
              <a:t>	31</a:t>
            </a:r>
          </a:p>
          <a:p>
            <a:pPr marL="266700" indent="-26670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8. Owner succession				33</a:t>
            </a:r>
          </a:p>
        </p:txBody>
      </p:sp>
      <p:sp>
        <p:nvSpPr>
          <p:cNvPr id="5124" name="Rectangle 3"/>
          <p:cNvSpPr>
            <a:spLocks noChangeArrowheads="1"/>
          </p:cNvSpPr>
          <p:nvPr/>
        </p:nvSpPr>
        <p:spPr bwMode="auto">
          <a:xfrm>
            <a:off x="228600" y="118732"/>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Table of Contents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5668" y="2042071"/>
            <a:ext cx="4084637" cy="2195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89098" y="4536109"/>
            <a:ext cx="8194401" cy="430887"/>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Respondents with paid employees are open to hiring employees from Indigenous communities (80%) or immigrants (72%). However, less than half are willing to take on employees with a physical handicap (47%).</a:t>
            </a:r>
          </a:p>
        </p:txBody>
      </p:sp>
      <p:pic>
        <p:nvPicPr>
          <p:cNvPr id="10" name="Imag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Labour issues and challenges</a:t>
            </a: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5</a:t>
            </a:r>
            <a:r>
              <a:rPr lang="en-US" altLang="fr-FR" sz="900" dirty="0">
                <a:latin typeface="Tahoma" pitchFamily="34" charset="0"/>
                <a:ea typeface="Times New Roman" pitchFamily="18" charset="0"/>
                <a:cs typeface="Tahoma" pitchFamily="34" charset="0"/>
              </a:rPr>
              <a:t> – Openness to hiring certain categories of employees </a:t>
            </a:r>
            <a:r>
              <a:rPr lang="en-US" altLang="fr-FR" sz="800" b="0" dirty="0">
                <a:latin typeface="Tahoma" pitchFamily="34" charset="0"/>
                <a:ea typeface="Times New Roman" pitchFamily="18" charset="0"/>
                <a:cs typeface="Tahoma" pitchFamily="34" charset="0"/>
              </a:rPr>
              <a:t>(n=198</a:t>
            </a:r>
            <a:r>
              <a:rPr lang="fr-CA" altLang="fr-FR" sz="800" b="0" dirty="0">
                <a:latin typeface="Tahoma" pitchFamily="34" charset="0"/>
                <a:ea typeface="Times New Roman" pitchFamily="18" charset="0"/>
                <a:cs typeface="Tahoma" pitchFamily="34" charset="0"/>
              </a:rPr>
              <a:t>)</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35047" y="1727560"/>
            <a:ext cx="2029080" cy="51447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62%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empl. little/no qual.</a:t>
            </a:r>
            <a:r>
              <a:rPr lang="en-US" altLang="fr-FR" sz="800" b="0" dirty="0">
                <a:latin typeface="Tahoma" pitchFamily="34" charset="0"/>
                <a:cs typeface="Arial" pitchFamily="34" charset="0"/>
              </a:rPr>
              <a:t>       69%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0 positions to fill                      37%  </a:t>
            </a:r>
            <a:r>
              <a:rPr lang="fr-FR" sz="800" b="0" dirty="0">
                <a:latin typeface="Tahoma" pitchFamily="34" charset="0"/>
                <a:cs typeface="Arial" pitchFamily="34" charset="0"/>
              </a:rPr>
              <a:t>- </a:t>
            </a:r>
            <a:endParaRPr lang="fr-CA"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flipV="1">
            <a:off x="5564869" y="1984799"/>
            <a:ext cx="570178" cy="641443"/>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8" name="Rectangle 2"/>
          <p:cNvSpPr>
            <a:spLocks noChangeArrowheads="1"/>
          </p:cNvSpPr>
          <p:nvPr/>
        </p:nvSpPr>
        <p:spPr bwMode="auto">
          <a:xfrm>
            <a:off x="1159277" y="1368727"/>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Small companies 62%  </a:t>
            </a:r>
            <a:r>
              <a:rPr lang="fr-CA" altLang="fr-FR" sz="800" b="0" dirty="0">
                <a:latin typeface="Tahoma" pitchFamily="34" charset="0"/>
                <a:cs typeface="Arial" pitchFamily="34" charset="0"/>
              </a:rPr>
              <a:t>-</a:t>
            </a:r>
          </a:p>
        </p:txBody>
      </p:sp>
      <p:cxnSp>
        <p:nvCxnSpPr>
          <p:cNvPr id="20" name="AutoShape 3"/>
          <p:cNvCxnSpPr>
            <a:cxnSpLocks noChangeShapeType="1"/>
            <a:endCxn id="18" idx="2"/>
          </p:cNvCxnSpPr>
          <p:nvPr/>
        </p:nvCxnSpPr>
        <p:spPr bwMode="auto">
          <a:xfrm flipH="1" flipV="1">
            <a:off x="1942601" y="1704503"/>
            <a:ext cx="783323" cy="528016"/>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22" name="Rectangle 2"/>
          <p:cNvSpPr>
            <a:spLocks noChangeArrowheads="1"/>
          </p:cNvSpPr>
          <p:nvPr/>
        </p:nvSpPr>
        <p:spPr bwMode="auto">
          <a:xfrm>
            <a:off x="3422546" y="1399189"/>
            <a:ext cx="2072646"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Medium-sized companies 90%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50%+ empl. little/no qual.     75%  </a:t>
            </a:r>
            <a:r>
              <a:rPr lang="fr-CA" sz="800" b="0" dirty="0">
                <a:latin typeface="Tahoma" pitchFamily="34" charset="0"/>
                <a:cs typeface="Arial" pitchFamily="34" charset="0"/>
              </a:rPr>
              <a:t>-</a:t>
            </a:r>
            <a:endParaRPr lang="fr-CA"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V="1">
            <a:off x="4369777" y="1762907"/>
            <a:ext cx="89092" cy="300430"/>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04698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5546" y="1124793"/>
            <a:ext cx="5638800" cy="388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67832" y="5100240"/>
            <a:ext cx="8012641" cy="677108"/>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companies surveyed believe that, in the coming years, retaining employees will be their biggest human resources issue (70%), followed by recruiting (44%) and training (25%).</a:t>
            </a:r>
          </a:p>
          <a:p>
            <a:pPr marL="171450" indent="-171450" algn="just">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Employee training will be an important issue for a quarter of the companies in the region.</a:t>
            </a:r>
          </a:p>
        </p:txBody>
      </p:sp>
      <p:pic>
        <p:nvPicPr>
          <p:cNvPr id="10" name="Imag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CA" sz="2000" b="0" dirty="0">
                <a:latin typeface="Tahoma" pitchFamily="34" charset="0"/>
              </a:rPr>
              <a:t>5. 	Labour issues and challenges</a:t>
            </a:r>
          </a:p>
        </p:txBody>
      </p:sp>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6</a:t>
            </a:r>
            <a:r>
              <a:rPr lang="en-US" altLang="fr-FR" sz="900" dirty="0">
                <a:latin typeface="Tahoma" pitchFamily="34" charset="0"/>
                <a:ea typeface="Times New Roman" pitchFamily="18" charset="0"/>
                <a:cs typeface="Tahoma" pitchFamily="34" charset="0"/>
              </a:rPr>
              <a:t> – Principal human resources objectives and challenges for the next three years </a:t>
            </a:r>
            <a:r>
              <a:rPr lang="en-US" altLang="fr-FR" sz="800" b="0" dirty="0">
                <a:latin typeface="Tahoma" pitchFamily="34" charset="0"/>
                <a:ea typeface="Times New Roman" pitchFamily="18" charset="0"/>
                <a:cs typeface="Tahoma" pitchFamily="34" charset="0"/>
              </a:rPr>
              <a:t>(n=198)</a:t>
            </a:r>
            <a:r>
              <a:rPr lang="en-US" sz="900" dirty="0">
                <a:latin typeface="Tahoma" pitchFamily="34" charset="0"/>
                <a:ea typeface="Times New Roman" pitchFamily="18" charset="0"/>
                <a:cs typeface="Tahoma" pitchFamily="34" charset="0"/>
              </a:rPr>
              <a:t> </a:t>
            </a:r>
            <a:endParaRPr lang="en-US"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5256575" y="2456497"/>
            <a:ext cx="1988287" cy="502115"/>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Commerce/</a:t>
            </a:r>
            <a:r>
              <a:rPr lang="en-US" altLang="fr-FR" sz="800" b="0" dirty="0" err="1" smtClean="0">
                <a:latin typeface="Tahoma" pitchFamily="34" charset="0"/>
                <a:cs typeface="Arial" pitchFamily="34" charset="0"/>
              </a:rPr>
              <a:t>accom</a:t>
            </a:r>
            <a:r>
              <a:rPr lang="en-US" altLang="fr-FR" sz="800" b="0" dirty="0" smtClean="0">
                <a:latin typeface="Tahoma" pitchFamily="34" charset="0"/>
                <a:cs typeface="Arial" pitchFamily="34" charset="0"/>
              </a:rPr>
              <a:t>/</a:t>
            </a:r>
            <a:r>
              <a:rPr lang="en-US" altLang="fr-FR" sz="800" b="0" dirty="0" err="1" smtClean="0">
                <a:latin typeface="Tahoma" pitchFamily="34" charset="0"/>
                <a:cs typeface="Arial" pitchFamily="34" charset="0"/>
              </a:rPr>
              <a:t>restaur</a:t>
            </a:r>
            <a:r>
              <a:rPr lang="en-US" altLang="fr-FR" sz="800" b="0" dirty="0" smtClean="0">
                <a:latin typeface="Tahoma" pitchFamily="34" charset="0"/>
                <a:cs typeface="Arial" pitchFamily="34" charset="0"/>
              </a:rPr>
              <a:t>    16%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Small companies                 10%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Medium-sized companies     35% +</a:t>
            </a:r>
            <a:endParaRPr lang="en-US"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a:off x="4686397" y="2624385"/>
            <a:ext cx="570178" cy="83170"/>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
        <p:nvSpPr>
          <p:cNvPr id="18" name="Rectangle 2"/>
          <p:cNvSpPr>
            <a:spLocks noChangeArrowheads="1"/>
          </p:cNvSpPr>
          <p:nvPr/>
        </p:nvSpPr>
        <p:spPr bwMode="auto">
          <a:xfrm>
            <a:off x="6418770" y="1793999"/>
            <a:ext cx="1895890" cy="499651"/>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60%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55</a:t>
            </a:r>
            <a:r>
              <a:rPr lang="en-US" altLang="fr-FR" sz="800" b="0" dirty="0" smtClean="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62% +</a:t>
            </a:r>
            <a:endParaRPr lang="en-US" altLang="fr-FR" sz="800" b="0" dirty="0">
              <a:latin typeface="Tahoma" pitchFamily="34" charset="0"/>
              <a:cs typeface="Arial" pitchFamily="34" charset="0"/>
            </a:endParaRPr>
          </a:p>
        </p:txBody>
      </p:sp>
      <p:cxnSp>
        <p:nvCxnSpPr>
          <p:cNvPr id="20" name="AutoShape 3"/>
          <p:cNvCxnSpPr>
            <a:cxnSpLocks noChangeShapeType="1"/>
          </p:cNvCxnSpPr>
          <p:nvPr/>
        </p:nvCxnSpPr>
        <p:spPr bwMode="auto">
          <a:xfrm flipH="1">
            <a:off x="5448808" y="2005309"/>
            <a:ext cx="969962" cy="12920"/>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71607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CA" sz="2000" b="0" dirty="0">
                <a:latin typeface="Tahoma" pitchFamily="34" charset="0"/>
              </a:rPr>
              <a:t>6. 	Recruiting</a:t>
            </a:r>
          </a:p>
        </p:txBody>
      </p:sp>
      <p:graphicFrame>
        <p:nvGraphicFramePr>
          <p:cNvPr id="2" name="Tableau 1"/>
          <p:cNvGraphicFramePr>
            <a:graphicFrameLocks noGrp="1"/>
          </p:cNvGraphicFramePr>
          <p:nvPr>
            <p:extLst>
              <p:ext uri="{D42A27DB-BD31-4B8C-83A1-F6EECF244321}">
                <p14:modId xmlns:p14="http://schemas.microsoft.com/office/powerpoint/2010/main" xmlns="" val="748223733"/>
              </p:ext>
            </p:extLst>
          </p:nvPr>
        </p:nvGraphicFramePr>
        <p:xfrm>
          <a:off x="584791" y="1670213"/>
          <a:ext cx="4211656" cy="3213100"/>
        </p:xfrm>
        <a:graphic>
          <a:graphicData uri="http://schemas.openxmlformats.org/drawingml/2006/table">
            <a:tbl>
              <a:tblPr firstRow="1" firstCol="1" lastRow="1" lastCol="1" bandRow="1" bandCol="1">
                <a:tableStyleId>{5C22544A-7EE6-4342-B048-85BDC9FD1C3A}</a:tableStyleId>
              </a:tblPr>
              <a:tblGrid>
                <a:gridCol w="838339">
                  <a:extLst>
                    <a:ext uri="{9D8B030D-6E8A-4147-A177-3AD203B41FA5}">
                      <a16:colId xmlns="" xmlns:a16="http://schemas.microsoft.com/office/drawing/2014/main" val="20000"/>
                    </a:ext>
                  </a:extLst>
                </a:gridCol>
                <a:gridCol w="735655">
                  <a:extLst>
                    <a:ext uri="{9D8B030D-6E8A-4147-A177-3AD203B41FA5}">
                      <a16:colId xmlns="" xmlns:a16="http://schemas.microsoft.com/office/drawing/2014/main" val="20001"/>
                    </a:ext>
                  </a:extLst>
                </a:gridCol>
                <a:gridCol w="1512452">
                  <a:extLst>
                    <a:ext uri="{9D8B030D-6E8A-4147-A177-3AD203B41FA5}">
                      <a16:colId xmlns="" xmlns:a16="http://schemas.microsoft.com/office/drawing/2014/main" val="20002"/>
                    </a:ext>
                  </a:extLst>
                </a:gridCol>
                <a:gridCol w="504583">
                  <a:extLst>
                    <a:ext uri="{9D8B030D-6E8A-4147-A177-3AD203B41FA5}">
                      <a16:colId xmlns="" xmlns:a16="http://schemas.microsoft.com/office/drawing/2014/main" val="20003"/>
                    </a:ext>
                  </a:extLst>
                </a:gridCol>
                <a:gridCol w="620627">
                  <a:extLst>
                    <a:ext uri="{9D8B030D-6E8A-4147-A177-3AD203B41FA5}">
                      <a16:colId xmlns="" xmlns:a16="http://schemas.microsoft.com/office/drawing/2014/main" val="20004"/>
                    </a:ext>
                  </a:extLst>
                </a:gridCol>
              </a:tblGrid>
              <a:tr h="388406">
                <a:tc>
                  <a:txBody>
                    <a:bodyPr/>
                    <a:lstStyle/>
                    <a:p>
                      <a:pP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hires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without the extreme values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Primary/transp.</a:t>
                      </a: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sector</a:t>
                      </a:r>
                    </a:p>
                    <a:p>
                      <a:pPr marL="85725" lvl="0" indent="-85725" algn="l">
                        <a:lnSpc>
                          <a:spcPts val="1100"/>
                        </a:lnSpc>
                        <a:spcBef>
                          <a:spcPts val="0"/>
                        </a:spcBef>
                        <a:spcAft>
                          <a:spcPts val="0"/>
                        </a:spcAft>
                        <a:buFont typeface="Wingdings"/>
                        <a:buChar char=""/>
                      </a:pP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Large companies</a:t>
                      </a:r>
                    </a:p>
                    <a:p>
                      <a:pPr marL="85725" lvl="0" indent="-85725" algn="l">
                        <a:lnSpc>
                          <a:spcPts val="1100"/>
                        </a:lnSpc>
                        <a:spcBef>
                          <a:spcPts val="0"/>
                        </a:spcBef>
                        <a:spcAft>
                          <a:spcPts val="0"/>
                        </a:spcAft>
                        <a:buFont typeface="Wingdings"/>
                        <a:buChar char=""/>
                      </a:pP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1-49% employees 55 yrs +</a:t>
                      </a:r>
                    </a:p>
                    <a:p>
                      <a:pPr marL="85725" lvl="0" indent="-85725" algn="l">
                        <a:lnSpc>
                          <a:spcPts val="1100"/>
                        </a:lnSpc>
                        <a:spcBef>
                          <a:spcPts val="0"/>
                        </a:spcBef>
                        <a:spcAft>
                          <a:spcPts val="0"/>
                        </a:spcAft>
                        <a:buFont typeface="Wingdings"/>
                        <a:buChar char=""/>
                      </a:pP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3+ vacancies to fill</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3.3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sz="850" b="0" dirty="0">
                          <a:solidFill>
                            <a:schemeClr val="tx1"/>
                          </a:solidFill>
                          <a:latin typeface="Tahoma" pitchFamily="34" charset="0"/>
                          <a:cs typeface="Arial" pitchFamily="34" charset="0"/>
                        </a:rPr>
                        <a:t>3+</a:t>
                      </a:r>
                      <a:r>
                        <a:rPr lang="en-CA" sz="850" b="0" baseline="0" dirty="0">
                          <a:solidFill>
                            <a:schemeClr val="tx1"/>
                          </a:solidFill>
                          <a:latin typeface="Tahoma" pitchFamily="34" charset="0"/>
                          <a:cs typeface="Arial" pitchFamily="34" charset="0"/>
                        </a:rPr>
                        <a:t> vacancies to fill</a:t>
                      </a:r>
                    </a:p>
                    <a:p>
                      <a:pPr marL="85725" lvl="0" indent="-85725" algn="l">
                        <a:lnSpc>
                          <a:spcPts val="1100"/>
                        </a:lnSpc>
                        <a:spcBef>
                          <a:spcPts val="0"/>
                        </a:spcBef>
                        <a:spcAft>
                          <a:spcPts val="0"/>
                        </a:spcAft>
                        <a:buFont typeface="Wingdings"/>
                        <a:buChar char=""/>
                      </a:pPr>
                      <a:r>
                        <a:rPr lang="en-CA" sz="850" b="0" baseline="0" dirty="0">
                          <a:solidFill>
                            <a:schemeClr val="tx1"/>
                          </a:solidFill>
                          <a:latin typeface="Tahoma" pitchFamily="34" charset="0"/>
                          <a:cs typeface="Arial" pitchFamily="34" charset="0"/>
                        </a:rPr>
                        <a:t>50%+ employees 55 yrs +</a:t>
                      </a:r>
                    </a:p>
                    <a:p>
                      <a:pPr marL="85725" lvl="0" indent="-85725" algn="l">
                        <a:lnSpc>
                          <a:spcPts val="1100"/>
                        </a:lnSpc>
                        <a:spcBef>
                          <a:spcPts val="0"/>
                        </a:spcBef>
                        <a:spcAft>
                          <a:spcPts val="0"/>
                        </a:spcAft>
                        <a:buFont typeface="Wingdings"/>
                        <a:buChar char=""/>
                      </a:pPr>
                      <a:r>
                        <a:rPr lang="en-CA" sz="850" b="0" baseline="0" dirty="0">
                          <a:solidFill>
                            <a:schemeClr val="tx1"/>
                          </a:solidFill>
                          <a:latin typeface="Tahoma" pitchFamily="34" charset="0"/>
                          <a:cs typeface="Arial" pitchFamily="34" charset="0"/>
                        </a:rPr>
                        <a:t>0% jobs. little/no qual.</a:t>
                      </a:r>
                      <a:endParaRPr lang="fr-CA" sz="850" b="0" dirty="0">
                        <a:solidFill>
                          <a:schemeClr val="tx1"/>
                        </a:solidFill>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3.9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40430">
                <a:tc>
                  <a:txBody>
                    <a:bodyPr/>
                    <a:lstStyle/>
                    <a:p>
                      <a:pPr algn="just">
                        <a:lnSpc>
                          <a:spcPts val="1200"/>
                        </a:lnSpc>
                        <a:spcBef>
                          <a:spcPts val="200"/>
                        </a:spcBef>
                        <a:spcAft>
                          <a:spcPts val="200"/>
                        </a:spcAft>
                      </a:pP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Medium-sized businesses</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itchFamily="34" charset="0"/>
                          <a:ea typeface="Tahoma" panose="020B0604030504040204" pitchFamily="34" charset="0"/>
                          <a:cs typeface="Arial" pitchFamily="34" charset="0"/>
                        </a:rPr>
                        <a:t>0% jobs little/no qual.</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itchFamily="34" charset="0"/>
                          <a:ea typeface="Tahoma" panose="020B0604030504040204" pitchFamily="34" charset="0"/>
                          <a:cs typeface="Arial" pitchFamily="34" charset="0"/>
                        </a:rPr>
                        <a:t>1-2 positions to fill</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itchFamily="34" charset="0"/>
                          <a:ea typeface="Tahoma" panose="020B0604030504040204" pitchFamily="34" charset="0"/>
                          <a:cs typeface="Arial" pitchFamily="34" charset="0"/>
                        </a:rPr>
                        <a:t>1-49% of employees</a:t>
                      </a:r>
                      <a:r>
                        <a:rPr lang="en-CA" sz="850" b="0" baseline="0" dirty="0">
                          <a:solidFill>
                            <a:schemeClr val="tx1"/>
                          </a:solidFill>
                          <a:effectLst/>
                          <a:latin typeface="Tahoma" pitchFamily="34" charset="0"/>
                          <a:ea typeface="Tahoma" panose="020B0604030504040204" pitchFamily="34" charset="0"/>
                          <a:cs typeface="Arial" pitchFamily="34" charset="0"/>
                        </a:rPr>
                        <a:t> 55 yrs+</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Primary/transp. sector</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 jobs.</a:t>
                      </a: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little/no qual.</a:t>
                      </a:r>
                    </a:p>
                    <a:p>
                      <a:pPr marL="85725" lvl="0" indent="-85725" algn="l">
                        <a:lnSpc>
                          <a:spcPts val="1100"/>
                        </a:lnSpc>
                        <a:spcBef>
                          <a:spcPts val="0"/>
                        </a:spcBef>
                        <a:spcAft>
                          <a:spcPts val="0"/>
                        </a:spcAft>
                        <a:buFont typeface="Wingdings"/>
                        <a:buChar char=""/>
                      </a:pP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Large companies</a:t>
                      </a:r>
                    </a:p>
                    <a:p>
                      <a:pPr marL="85725" lvl="0" indent="-85725" algn="l">
                        <a:lnSpc>
                          <a:spcPts val="1100"/>
                        </a:lnSpc>
                        <a:spcBef>
                          <a:spcPts val="0"/>
                        </a:spcBef>
                        <a:spcAft>
                          <a:spcPts val="0"/>
                        </a:spcAft>
                        <a:buFont typeface="Wingdings"/>
                        <a:buChar char=""/>
                      </a:pP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1-49% employees 55 yrs+</a:t>
                      </a:r>
                    </a:p>
                    <a:p>
                      <a:pPr marL="85725" lvl="0" indent="-85725" algn="l">
                        <a:lnSpc>
                          <a:spcPts val="1100"/>
                        </a:lnSpc>
                        <a:spcBef>
                          <a:spcPts val="0"/>
                        </a:spcBef>
                        <a:spcAft>
                          <a:spcPts val="0"/>
                        </a:spcAft>
                        <a:buFont typeface="Wingdings"/>
                        <a:buChar char=""/>
                      </a:pP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3+ vacancies to fill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2.8 -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2.9</a:t>
                      </a:r>
                      <a:r>
                        <a:rPr lang="fr-FR"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12.0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9.9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11.3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3" name="Rectangle 1"/>
          <p:cNvSpPr>
            <a:spLocks noChangeArrowheads="1"/>
          </p:cNvSpPr>
          <p:nvPr/>
        </p:nvSpPr>
        <p:spPr bwMode="auto">
          <a:xfrm>
            <a:off x="489093" y="1302259"/>
            <a:ext cx="4476311"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14 – Number of employees hired in the past year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xmlns="" val="564845494"/>
              </p:ext>
            </p:extLst>
          </p:nvPr>
        </p:nvGraphicFramePr>
        <p:xfrm>
          <a:off x="5039837" y="4518280"/>
          <a:ext cx="3848985" cy="1603102"/>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 xmlns:a16="http://schemas.microsoft.com/office/drawing/2014/main" val="20000"/>
                    </a:ext>
                  </a:extLst>
                </a:gridCol>
                <a:gridCol w="795742">
                  <a:extLst>
                    <a:ext uri="{9D8B030D-6E8A-4147-A177-3AD203B41FA5}">
                      <a16:colId xmlns="" xmlns:a16="http://schemas.microsoft.com/office/drawing/2014/main" val="20001"/>
                    </a:ext>
                  </a:extLst>
                </a:gridCol>
                <a:gridCol w="724713">
                  <a:extLst>
                    <a:ext uri="{9D8B030D-6E8A-4147-A177-3AD203B41FA5}">
                      <a16:colId xmlns="" xmlns:a16="http://schemas.microsoft.com/office/drawing/2014/main" val="20002"/>
                    </a:ext>
                  </a:extLst>
                </a:gridCol>
                <a:gridCol w="733647">
                  <a:extLst>
                    <a:ext uri="{9D8B030D-6E8A-4147-A177-3AD203B41FA5}">
                      <a16:colId xmlns="" xmlns:a16="http://schemas.microsoft.com/office/drawing/2014/main" val="20003"/>
                    </a:ext>
                  </a:extLst>
                </a:gridCol>
                <a:gridCol w="701749">
                  <a:extLst>
                    <a:ext uri="{9D8B030D-6E8A-4147-A177-3AD203B41FA5}">
                      <a16:colId xmlns="" xmlns:a16="http://schemas.microsoft.com/office/drawing/2014/main" val="20004"/>
                    </a:ext>
                  </a:extLst>
                </a:gridCol>
              </a:tblGrid>
              <a:tr h="410236">
                <a:tc>
                  <a:txBody>
                    <a:bodyPr/>
                    <a:lstStyle/>
                    <a:p>
                      <a:pPr algn="r">
                        <a:lnSpc>
                          <a:spcPts val="900"/>
                        </a:lnSpc>
                        <a:spcBef>
                          <a:spcPts val="20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status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 </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hired</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 xmlns:a16="http://schemas.microsoft.com/office/drawing/2014/main" val="10000"/>
                  </a:ext>
                </a:extLst>
              </a:tr>
              <a:tr h="202019">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to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23284">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number</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hires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5"/>
                  </a:ext>
                </a:extLst>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317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483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1 077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9" name="Rectangle 1"/>
          <p:cNvSpPr>
            <a:spLocks noChangeArrowheads="1"/>
          </p:cNvSpPr>
          <p:nvPr/>
        </p:nvSpPr>
        <p:spPr bwMode="auto">
          <a:xfrm>
            <a:off x="4965404" y="4091702"/>
            <a:ext cx="42742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14a – Breakdown of the </a:t>
            </a:r>
            <a:r>
              <a:rPr lang="en-CA" altLang="fr-FR" sz="900" dirty="0">
                <a:latin typeface="Tahoma" pitchFamily="34" charset="0"/>
                <a:ea typeface="Times New Roman" pitchFamily="18" charset="0"/>
                <a:cs typeface="Tahoma" pitchFamily="34" charset="0"/>
              </a:rPr>
              <a:t>number of employees hired </a:t>
            </a:r>
            <a:r>
              <a:rPr lang="en-CA" altLang="fr-FR" sz="900" dirty="0" smtClean="0">
                <a:latin typeface="Tahoma" pitchFamily="34" charset="0"/>
                <a:ea typeface="Times New Roman" pitchFamily="18" charset="0"/>
                <a:cs typeface="Tahoma" pitchFamily="34" charset="0"/>
              </a:rPr>
              <a:t/>
            </a:r>
            <a:br>
              <a:rPr lang="en-CA" altLang="fr-FR" sz="900" dirty="0" smtClean="0">
                <a:latin typeface="Tahoma" pitchFamily="34" charset="0"/>
                <a:ea typeface="Times New Roman" pitchFamily="18" charset="0"/>
                <a:cs typeface="Tahoma" pitchFamily="34" charset="0"/>
              </a:rPr>
            </a:br>
            <a:r>
              <a:rPr lang="en-CA" altLang="fr-FR" sz="900" dirty="0" smtClean="0">
                <a:latin typeface="Tahoma" pitchFamily="34" charset="0"/>
                <a:ea typeface="Times New Roman" pitchFamily="18" charset="0"/>
                <a:cs typeface="Tahoma" pitchFamily="34" charset="0"/>
              </a:rPr>
              <a:t>according </a:t>
            </a:r>
            <a:r>
              <a:rPr lang="en-CA" altLang="fr-FR" sz="900" dirty="0">
                <a:latin typeface="Tahoma" pitchFamily="34" charset="0"/>
                <a:ea typeface="Times New Roman" pitchFamily="18" charset="0"/>
                <a:cs typeface="Tahoma" pitchFamily="34" charset="0"/>
              </a:rPr>
              <a:t>to job status</a:t>
            </a:r>
            <a:r>
              <a:rPr lang="en-CA" sz="900" dirty="0">
                <a:latin typeface="Tahoma" pitchFamily="34" charset="0"/>
                <a:ea typeface="Times New Roman" pitchFamily="18" charset="0"/>
                <a:cs typeface="Tahoma" pitchFamily="34" charset="0"/>
              </a:rPr>
              <a:t>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58971"/>
            <a:ext cx="3221810"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Number of employees hired</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56451" y="959018"/>
            <a:ext cx="3798980" cy="291361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 companies hired an average of 5.5 employees in the past year, as follows: 1.6 full time (29%), 1.4 part time (25%) and 2.4 seasonal (44%) (Table 14).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average is inflated by a few extreme values, including three companies in the construction, accommodation and other services sectors which hired more than 80 seasonal employees in 2018. When the highest values are eliminated, the average number of employees hired falls to 4.0.</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hired a total of 1,077 employees in the past year. It must be noted that this does not necessarily mean that 1,077 new jobs were created in the region. In fact, some of these jobs involve, for example, replacing employees who have retired or poaching seasonal workers from competitors, etc.</a:t>
            </a:r>
          </a:p>
        </p:txBody>
      </p:sp>
      <p:sp>
        <p:nvSpPr>
          <p:cNvPr id="15" name="Rectangle 14"/>
          <p:cNvSpPr/>
          <p:nvPr/>
        </p:nvSpPr>
        <p:spPr>
          <a:xfrm>
            <a:off x="525181" y="4950932"/>
            <a:ext cx="2094157" cy="207749"/>
          </a:xfrm>
          <a:prstGeom prst="rect">
            <a:avLst/>
          </a:prstGeom>
        </p:spPr>
        <p:txBody>
          <a:bodyPr wrap="square">
            <a:spAutoFit/>
          </a:bodyPr>
          <a:lstStyle/>
          <a:p>
            <a:pPr>
              <a:spcAft>
                <a:spcPts val="600"/>
              </a:spcAft>
            </a:pPr>
            <a:r>
              <a:rPr lang="en-GB" sz="750" b="0" dirty="0">
                <a:latin typeface="Tahoma" panose="020B0604030504040204" pitchFamily="34" charset="0"/>
                <a:ea typeface="Tahoma" panose="020B0604030504040204" pitchFamily="34" charset="0"/>
                <a:cs typeface="Tahoma" panose="020B0604030504040204" pitchFamily="34" charset="0"/>
              </a:rPr>
              <a:t>Calculations of averages include the </a:t>
            </a:r>
            <a:r>
              <a:rPr lang="en-GB" sz="750" b="0" i="1" dirty="0">
                <a:latin typeface="Tahoma" panose="020B0604030504040204" pitchFamily="34" charset="0"/>
                <a:ea typeface="Tahoma" panose="020B0604030504040204" pitchFamily="34" charset="0"/>
                <a:cs typeface="Tahoma" panose="020B0604030504040204" pitchFamily="34" charset="0"/>
              </a:rPr>
              <a:t>zeros.</a:t>
            </a:r>
          </a:p>
        </p:txBody>
      </p:sp>
      <p:sp>
        <p:nvSpPr>
          <p:cNvPr id="13" name="Rectangle 12"/>
          <p:cNvSpPr/>
          <p:nvPr/>
        </p:nvSpPr>
        <p:spPr>
          <a:xfrm>
            <a:off x="489093" y="5389770"/>
            <a:ext cx="4288485"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16% of respondents did not hire any employees and 7% hired 15 or more (Table 14a). </a:t>
            </a:r>
          </a:p>
        </p:txBody>
      </p:sp>
    </p:spTree>
    <p:extLst>
      <p:ext uri="{BB962C8B-B14F-4D97-AF65-F5344CB8AC3E}">
        <p14:creationId xmlns:p14="http://schemas.microsoft.com/office/powerpoint/2010/main" xmlns="" val="30104321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417" y="1409972"/>
            <a:ext cx="6963076" cy="1401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sp>
        <p:nvSpPr>
          <p:cNvPr id="17" name="Rectangle 16"/>
          <p:cNvSpPr/>
          <p:nvPr/>
        </p:nvSpPr>
        <p:spPr>
          <a:xfrm>
            <a:off x="519294" y="2811898"/>
            <a:ext cx="7905421" cy="261610"/>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Almost half of the companies that hired employees in the past year found it difficult to recruit them.</a:t>
            </a:r>
          </a:p>
        </p:txBody>
      </p:sp>
      <p:cxnSp>
        <p:nvCxnSpPr>
          <p:cNvPr id="18" name="AutoShape 3"/>
          <p:cNvCxnSpPr>
            <a:cxnSpLocks noChangeShapeType="1"/>
            <a:endCxn id="21" idx="1"/>
          </p:cNvCxnSpPr>
          <p:nvPr/>
        </p:nvCxnSpPr>
        <p:spPr bwMode="auto">
          <a:xfrm flipV="1">
            <a:off x="6671759" y="1192271"/>
            <a:ext cx="486553" cy="180049"/>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pic>
        <p:nvPicPr>
          <p:cNvPr id="19" name="Imag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5361"/>
            <a:ext cx="691304" cy="667950"/>
          </a:xfrm>
          <a:prstGeom prst="rect">
            <a:avLst/>
          </a:prstGeom>
        </p:spPr>
      </p:pic>
      <p:sp>
        <p:nvSpPr>
          <p:cNvPr id="20" name="Rectangle 1"/>
          <p:cNvSpPr>
            <a:spLocks noChangeArrowheads="1"/>
          </p:cNvSpPr>
          <p:nvPr/>
        </p:nvSpPr>
        <p:spPr bwMode="auto">
          <a:xfrm>
            <a:off x="457195" y="786543"/>
            <a:ext cx="72692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7</a:t>
            </a:r>
            <a:r>
              <a:rPr lang="en-US" altLang="fr-FR" sz="900" dirty="0">
                <a:latin typeface="Tahoma" pitchFamily="34" charset="0"/>
                <a:ea typeface="Times New Roman" pitchFamily="18" charset="0"/>
                <a:cs typeface="Tahoma" pitchFamily="34" charset="0"/>
              </a:rPr>
              <a:t> – Ease with which employees were recruited in the past year </a:t>
            </a:r>
            <a:r>
              <a:rPr lang="en-US" altLang="fr-FR" sz="800" b="0" dirty="0">
                <a:latin typeface="Tahoma" pitchFamily="34" charset="0"/>
                <a:ea typeface="Times New Roman" pitchFamily="18" charset="0"/>
                <a:cs typeface="Tahoma" pitchFamily="34" charset="0"/>
              </a:rPr>
              <a:t>(n=162</a:t>
            </a:r>
            <a:r>
              <a:rPr lang="fr-CA" altLang="fr-FR" sz="800" b="0" dirty="0">
                <a:latin typeface="Tahoma" pitchFamily="34" charset="0"/>
                <a:ea typeface="Times New Roman" pitchFamily="18" charset="0"/>
                <a:cs typeface="Tahoma" pitchFamily="34" charset="0"/>
              </a:rPr>
              <a:t>)</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21" name="Rectangle 2"/>
          <p:cNvSpPr>
            <a:spLocks noChangeArrowheads="1"/>
          </p:cNvSpPr>
          <p:nvPr/>
        </p:nvSpPr>
        <p:spPr bwMode="auto">
          <a:xfrm>
            <a:off x="7158312" y="1024383"/>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Small </a:t>
            </a:r>
            <a:r>
              <a:rPr lang="fr-CA" altLang="fr-FR" sz="800" b="0" dirty="0" err="1">
                <a:latin typeface="Tahoma" pitchFamily="34" charset="0"/>
                <a:cs typeface="Arial" pitchFamily="34" charset="0"/>
              </a:rPr>
              <a:t>companies</a:t>
            </a:r>
            <a:r>
              <a:rPr lang="fr-CA" altLang="fr-FR" sz="800" b="0" dirty="0">
                <a:latin typeface="Tahoma" pitchFamily="34" charset="0"/>
                <a:cs typeface="Arial" pitchFamily="34" charset="0"/>
              </a:rPr>
              <a:t> 48%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positions to </a:t>
            </a:r>
            <a:r>
              <a:rPr lang="fr-FR" sz="800" b="0" dirty="0" err="1">
                <a:latin typeface="Tahoma" pitchFamily="34" charset="0"/>
                <a:cs typeface="Arial" pitchFamily="34" charset="0"/>
              </a:rPr>
              <a:t>fill</a:t>
            </a:r>
            <a:r>
              <a:rPr lang="fr-FR" sz="800" b="0" dirty="0">
                <a:latin typeface="Tahoma" pitchFamily="34" charset="0"/>
                <a:cs typeface="Arial" pitchFamily="34" charset="0"/>
              </a:rPr>
              <a:t>  48% +</a:t>
            </a:r>
            <a:endParaRPr lang="fr-CA" altLang="fr-FR" sz="800" b="0" dirty="0">
              <a:latin typeface="Tahoma" pitchFamily="34" charset="0"/>
              <a:cs typeface="Arial" pitchFamily="34" charset="0"/>
            </a:endParaRPr>
          </a:p>
        </p:txBody>
      </p:sp>
      <p:sp>
        <p:nvSpPr>
          <p:cNvPr id="22" name="ZoneTexte 21"/>
          <p:cNvSpPr txBox="1">
            <a:spLocks noChangeArrowheads="1"/>
          </p:cNvSpPr>
          <p:nvPr/>
        </p:nvSpPr>
        <p:spPr bwMode="auto">
          <a:xfrm>
            <a:off x="6483536" y="1368782"/>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32%</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23" name="Accolade fermante 22"/>
          <p:cNvSpPr/>
          <p:nvPr/>
        </p:nvSpPr>
        <p:spPr bwMode="auto">
          <a:xfrm rot="16200000">
            <a:off x="6558630" y="795154"/>
            <a:ext cx="204366" cy="1737360"/>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24" name="ZoneTexte 23"/>
          <p:cNvSpPr txBox="1">
            <a:spLocks noChangeArrowheads="1"/>
          </p:cNvSpPr>
          <p:nvPr/>
        </p:nvSpPr>
        <p:spPr bwMode="auto">
          <a:xfrm>
            <a:off x="3064463" y="1372320"/>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46%</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25" name="Accolade fermante 24"/>
          <p:cNvSpPr/>
          <p:nvPr/>
        </p:nvSpPr>
        <p:spPr bwMode="auto">
          <a:xfrm rot="16200000">
            <a:off x="3142252" y="424879"/>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26" name="Rectangle 2"/>
          <p:cNvSpPr>
            <a:spLocks noChangeArrowheads="1"/>
          </p:cNvSpPr>
          <p:nvPr/>
        </p:nvSpPr>
        <p:spPr bwMode="auto">
          <a:xfrm>
            <a:off x="939134" y="1113328"/>
            <a:ext cx="1566647" cy="30157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positions to </a:t>
            </a:r>
            <a:r>
              <a:rPr lang="fr-FR" sz="800" b="0" dirty="0" err="1">
                <a:latin typeface="Tahoma" pitchFamily="34" charset="0"/>
                <a:cs typeface="Arial" pitchFamily="34" charset="0"/>
              </a:rPr>
              <a:t>fill</a:t>
            </a:r>
            <a:r>
              <a:rPr lang="fr-FR" sz="800" b="0" dirty="0">
                <a:latin typeface="Tahoma" pitchFamily="34" charset="0"/>
                <a:cs typeface="Arial" pitchFamily="34" charset="0"/>
              </a:rPr>
              <a:t>  32% -</a:t>
            </a:r>
            <a:endParaRPr lang="fr-CA"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flipH="1" flipV="1">
            <a:off x="2505781" y="1229824"/>
            <a:ext cx="558682" cy="228239"/>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8" name="Rectangle 1"/>
          <p:cNvSpPr>
            <a:spLocks noChangeArrowheads="1"/>
          </p:cNvSpPr>
          <p:nvPr/>
        </p:nvSpPr>
        <p:spPr bwMode="auto">
          <a:xfrm>
            <a:off x="5241510" y="3471380"/>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16</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for which recruiting the employees that were hired was easy</a:t>
            </a:r>
            <a:r>
              <a:rPr lang="en-US" sz="900" dirty="0">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(n=52)</a:t>
            </a:r>
            <a:endParaRPr kumimoji="0" lang="en-US" altLang="fr-FR" sz="800" b="0" i="0" u="none" strike="noStrike" cap="none" normalizeH="0" baseline="0" dirty="0">
              <a:ln>
                <a:noFill/>
              </a:ln>
              <a:solidFill>
                <a:schemeClr val="tx1"/>
              </a:solidFill>
              <a:effectLst/>
            </a:endParaRPr>
          </a:p>
        </p:txBody>
      </p:sp>
      <p:sp>
        <p:nvSpPr>
          <p:cNvPr id="29" name="Rectangle 1"/>
          <p:cNvSpPr>
            <a:spLocks noChangeArrowheads="1"/>
          </p:cNvSpPr>
          <p:nvPr/>
        </p:nvSpPr>
        <p:spPr bwMode="auto">
          <a:xfrm>
            <a:off x="723899" y="3232000"/>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15</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for which recruiting the employees that were hired was difficult</a:t>
            </a:r>
            <a:r>
              <a:rPr lang="en-US" sz="900" dirty="0">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(n=74) </a:t>
            </a:r>
            <a:endParaRPr kumimoji="0" lang="en-US" altLang="fr-FR" sz="800" b="0" i="0" u="none" strike="noStrike" cap="none" normalizeH="0" baseline="0" dirty="0">
              <a:ln>
                <a:noFill/>
              </a:ln>
              <a:solidFill>
                <a:schemeClr val="tx1"/>
              </a:solidFill>
              <a:effectLst/>
            </a:endParaRPr>
          </a:p>
        </p:txBody>
      </p:sp>
      <p:graphicFrame>
        <p:nvGraphicFramePr>
          <p:cNvPr id="31" name="Tableau 30"/>
          <p:cNvGraphicFramePr>
            <a:graphicFrameLocks noGrp="1"/>
          </p:cNvGraphicFramePr>
          <p:nvPr>
            <p:extLst>
              <p:ext uri="{D42A27DB-BD31-4B8C-83A1-F6EECF244321}">
                <p14:modId xmlns:p14="http://schemas.microsoft.com/office/powerpoint/2010/main" xmlns="" val="216920314"/>
              </p:ext>
            </p:extLst>
          </p:nvPr>
        </p:nvGraphicFramePr>
        <p:xfrm>
          <a:off x="5279164" y="3920952"/>
          <a:ext cx="3271741" cy="2118360"/>
        </p:xfrm>
        <a:graphic>
          <a:graphicData uri="http://schemas.openxmlformats.org/drawingml/2006/table">
            <a:tbl>
              <a:tblPr/>
              <a:tblGrid>
                <a:gridCol w="2729215">
                  <a:extLst>
                    <a:ext uri="{9D8B030D-6E8A-4147-A177-3AD203B41FA5}">
                      <a16:colId xmlns="" xmlns:a16="http://schemas.microsoft.com/office/drawing/2014/main" val="20000"/>
                    </a:ext>
                  </a:extLst>
                </a:gridCol>
                <a:gridCol w="542526">
                  <a:extLst>
                    <a:ext uri="{9D8B030D-6E8A-4147-A177-3AD203B41FA5}">
                      <a16:colId xmlns=""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Reasons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 xmlns:a16="http://schemas.microsoft.com/office/drawing/2014/main" val="10000"/>
                  </a:ext>
                </a:extLst>
              </a:tr>
              <a:tr h="197708">
                <a:tc>
                  <a:txBody>
                    <a:bodyPr/>
                    <a:lstStyle/>
                    <a:p>
                      <a:pPr marL="82550" marR="0" lvl="0" indent="0" algn="l" defTabSz="914400" rtl="0" eaLnBrk="0" fontAlgn="base" latinLnBrk="0" hangingPunct="0">
                        <a:lnSpc>
                          <a:spcPct val="100000"/>
                        </a:lnSpc>
                        <a:spcBef>
                          <a:spcPct val="0"/>
                        </a:spcBef>
                        <a:spcAft>
                          <a:spcPct val="0"/>
                        </a:spcAft>
                        <a:buClrTx/>
                        <a:buSzTx/>
                        <a:buFontTx/>
                        <a:buNone/>
                        <a:tabLst/>
                        <a:defRPr/>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Candidate was a friend/relative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4817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Former employee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15%</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Reputable employer/people want to work there/spontaneous applications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Recommendations/references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Several applications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Competent candidates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 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Other</a:t>
                      </a:r>
                      <a:endParaRPr kumimoji="0" lang="en-CA" sz="850" b="0" i="0" u="none" strike="noStrike" kern="1200" cap="none" normalizeH="0" baseline="0" noProof="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Did not know/refused to answer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xmlns="" val="1109032626"/>
              </p:ext>
            </p:extLst>
          </p:nvPr>
        </p:nvGraphicFramePr>
        <p:xfrm>
          <a:off x="701131" y="3618389"/>
          <a:ext cx="3497921" cy="2516505"/>
        </p:xfrm>
        <a:graphic>
          <a:graphicData uri="http://schemas.openxmlformats.org/drawingml/2006/table">
            <a:tbl>
              <a:tblPr/>
              <a:tblGrid>
                <a:gridCol w="2724971">
                  <a:extLst>
                    <a:ext uri="{9D8B030D-6E8A-4147-A177-3AD203B41FA5}">
                      <a16:colId xmlns="" xmlns:a16="http://schemas.microsoft.com/office/drawing/2014/main" val="20000"/>
                    </a:ext>
                  </a:extLst>
                </a:gridCol>
                <a:gridCol w="772950">
                  <a:extLst>
                    <a:ext uri="{9D8B030D-6E8A-4147-A177-3AD203B41FA5}">
                      <a16:colId xmlns=""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err="1">
                          <a:ln>
                            <a:noFill/>
                          </a:ln>
                          <a:solidFill>
                            <a:schemeClr val="tx1"/>
                          </a:solidFill>
                          <a:effectLst/>
                          <a:latin typeface="Tahoma" pitchFamily="34" charset="0"/>
                          <a:ea typeface="Times New Roman" pitchFamily="18" charset="0"/>
                          <a:cs typeface="Tahoma" pitchFamily="34" charset="0"/>
                        </a:rPr>
                        <a:t>Reasons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extLst>
                  <a:ext uri="{0D108BD9-81ED-4DB2-BD59-A6C34878D82A}">
                    <a16:rowId xmlns=""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Lack of labour/qualified labour</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38%</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Lack of application/people don’t want to work/lack of applications</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19%</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Few hours offered/seasonal work/not permanent/ part time</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Distance/too far</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8</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Due to CCQ regulations</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4</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Difficult physical conditions</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 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0">
                <a:tc>
                  <a:txBody>
                    <a:bodyPr/>
                    <a:lstStyle/>
                    <a:p>
                      <a:pPr marL="82550" marR="0" lvl="0" indent="0" algn="l" defTabSz="914400" rtl="0" eaLnBrk="0" fontAlgn="base" latinLnBrk="0" hangingPunct="0">
                        <a:lnSpc>
                          <a:spcPts val="102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Employees looking to work under the table</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3</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Low/basic salary offered</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3</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Other</a:t>
                      </a:r>
                      <a:endParaRPr kumimoji="0" lang="en-US" sz="850" b="0" i="0" u="none" strike="noStrike" kern="1200" cap="none" normalizeH="0" baseline="0" noProof="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Did not know/refused to answer</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19%</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36397291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4247" y="1182202"/>
            <a:ext cx="4706937" cy="485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8025904"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lgn="ctr"/>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lgn="ctr"/>
              <a:t>24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780332" y="3688876"/>
            <a:ext cx="3646966" cy="1015663"/>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Referrals from employees or others was the most common way for companies to hire employees (66%).</a:t>
            </a:r>
          </a:p>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was followed by social media (32%), Emploi-Québec (27%) and newspapers (24%). </a:t>
            </a:r>
          </a:p>
        </p:txBody>
      </p:sp>
      <p:pic>
        <p:nvPicPr>
          <p:cNvPr id="10" name="Imag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8</a:t>
            </a:r>
            <a:r>
              <a:rPr lang="en-US" altLang="fr-FR" sz="900" dirty="0" smtClean="0">
                <a:latin typeface="Tahoma" pitchFamily="34" charset="0"/>
                <a:ea typeface="Times New Roman" pitchFamily="18" charset="0"/>
                <a:cs typeface="Tahoma" pitchFamily="34" charset="0"/>
              </a:rPr>
              <a:t> – Recruiting methods </a:t>
            </a:r>
            <a:r>
              <a:rPr lang="en-US" altLang="fr-FR" sz="800" b="0" dirty="0" smtClean="0">
                <a:latin typeface="Tahoma" pitchFamily="34" charset="0"/>
                <a:ea typeface="Times New Roman" pitchFamily="18" charset="0"/>
                <a:cs typeface="Tahoma" pitchFamily="34" charset="0"/>
              </a:rPr>
              <a:t>(n=198)</a:t>
            </a:r>
            <a:r>
              <a:rPr lang="en-US" sz="900" dirty="0" smtClean="0">
                <a:latin typeface="Tahoma" pitchFamily="34" charset="0"/>
                <a:ea typeface="Times New Roman" pitchFamily="18" charset="0"/>
                <a:cs typeface="Tahoma" pitchFamily="34" charset="0"/>
              </a:rPr>
              <a:t> </a:t>
            </a:r>
            <a:endParaRPr lang="en-US"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59808" y="1373604"/>
            <a:ext cx="2004319" cy="335776"/>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FR" sz="800" b="0" dirty="0" err="1">
                <a:latin typeface="Tahoma" pitchFamily="34" charset="0"/>
                <a:cs typeface="Arial" pitchFamily="34" charset="0"/>
              </a:rPr>
              <a:t>empl</a:t>
            </a:r>
            <a:r>
              <a:rPr lang="fr-FR" sz="800" b="0" dirty="0">
                <a:latin typeface="Tahoma" pitchFamily="34" charset="0"/>
                <a:cs typeface="Arial" pitchFamily="34" charset="0"/>
              </a:rPr>
              <a:t>. 55 </a:t>
            </a:r>
            <a:r>
              <a:rPr lang="fr-FR" sz="800" b="0" dirty="0" err="1">
                <a:latin typeface="Tahoma" pitchFamily="34" charset="0"/>
                <a:cs typeface="Arial" pitchFamily="34" charset="0"/>
              </a:rPr>
              <a:t>years</a:t>
            </a:r>
            <a:r>
              <a:rPr lang="fr-FR" sz="800" b="0" dirty="0">
                <a:latin typeface="Tahoma" pitchFamily="34" charset="0"/>
                <a:cs typeface="Arial" pitchFamily="34" charset="0"/>
              </a:rPr>
              <a:t>+     </a:t>
            </a:r>
            <a:r>
              <a:rPr lang="fr-CA" altLang="fr-FR" sz="800" b="0" dirty="0">
                <a:latin typeface="Tahoma" pitchFamily="34" charset="0"/>
                <a:cs typeface="Arial" pitchFamily="34" charset="0"/>
              </a:rPr>
              <a:t>58</a:t>
            </a:r>
            <a:r>
              <a:rPr lang="fr-CA" altLang="fr-FR" sz="800" b="0" dirty="0" smtClean="0">
                <a:latin typeface="Tahoma" pitchFamily="34" charset="0"/>
                <a:cs typeface="Arial" pitchFamily="34" charset="0"/>
              </a:rPr>
              <a:t>%  </a:t>
            </a:r>
            <a:r>
              <a:rPr lang="fr-CA" altLang="fr-FR" sz="800" b="0" dirty="0">
                <a:latin typeface="Tahoma" pitchFamily="34" charset="0"/>
                <a:cs typeface="Arial" pitchFamily="34" charset="0"/>
              </a:rPr>
              <a:t>-</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CA" sz="800" b="0" dirty="0">
                <a:latin typeface="Tahoma" pitchFamily="34" charset="0"/>
                <a:cs typeface="Arial" pitchFamily="34" charset="0"/>
              </a:rPr>
              <a:t>empl. few/no qual.  49% </a:t>
            </a:r>
            <a:r>
              <a:rPr lang="fr-CA" sz="800" b="0" dirty="0" smtClean="0">
                <a:latin typeface="Tahoma" pitchFamily="34" charset="0"/>
                <a:cs typeface="Arial" pitchFamily="34" charset="0"/>
              </a:rPr>
              <a:t> -</a:t>
            </a:r>
            <a:endParaRPr lang="fr-CA"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a:off x="5589630" y="1541492"/>
            <a:ext cx="570178" cy="0"/>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
        <p:nvSpPr>
          <p:cNvPr id="18" name="Rectangle 2"/>
          <p:cNvSpPr>
            <a:spLocks noChangeArrowheads="1"/>
          </p:cNvSpPr>
          <p:nvPr/>
        </p:nvSpPr>
        <p:spPr bwMode="auto">
          <a:xfrm>
            <a:off x="5192788" y="2096563"/>
            <a:ext cx="2008112"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algn="ctr"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Large </a:t>
            </a:r>
            <a:r>
              <a:rPr lang="fr-CA" altLang="fr-FR" sz="800" b="0" dirty="0" err="1">
                <a:latin typeface="Tahoma" pitchFamily="34" charset="0"/>
                <a:cs typeface="Arial" pitchFamily="34" charset="0"/>
              </a:rPr>
              <a:t>companies</a:t>
            </a:r>
            <a:r>
              <a:rPr lang="fr-CA" altLang="fr-FR" sz="800" b="0" dirty="0">
                <a:latin typeface="Tahoma" pitchFamily="34" charset="0"/>
                <a:cs typeface="Arial" pitchFamily="34" charset="0"/>
              </a:rPr>
              <a:t>            49%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positions to </a:t>
            </a:r>
            <a:r>
              <a:rPr lang="fr-FR" sz="800" b="0" dirty="0" err="1">
                <a:latin typeface="Tahoma" pitchFamily="34" charset="0"/>
                <a:cs typeface="Arial" pitchFamily="34" charset="0"/>
              </a:rPr>
              <a:t>fill</a:t>
            </a:r>
            <a:r>
              <a:rPr lang="fr-FR" sz="800" b="0" dirty="0">
                <a:latin typeface="Tahoma" pitchFamily="34" charset="0"/>
                <a:cs typeface="Arial" pitchFamily="34" charset="0"/>
              </a:rPr>
              <a:t>           46%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FR" sz="800" b="0" dirty="0" err="1">
                <a:latin typeface="Tahoma" pitchFamily="34" charset="0"/>
                <a:cs typeface="Arial" pitchFamily="34" charset="0"/>
              </a:rPr>
              <a:t>empl</a:t>
            </a:r>
            <a:r>
              <a:rPr lang="fr-FR" sz="800" b="0" dirty="0">
                <a:latin typeface="Tahoma" pitchFamily="34" charset="0"/>
                <a:cs typeface="Arial" pitchFamily="34" charset="0"/>
              </a:rPr>
              <a:t>. 55 </a:t>
            </a:r>
            <a:r>
              <a:rPr lang="fr-FR" sz="800" b="0" dirty="0" err="1">
                <a:latin typeface="Tahoma" pitchFamily="34" charset="0"/>
                <a:cs typeface="Arial" pitchFamily="34" charset="0"/>
              </a:rPr>
              <a:t>years</a:t>
            </a:r>
            <a:r>
              <a:rPr lang="fr-FR" sz="800" b="0" dirty="0">
                <a:latin typeface="Tahoma" pitchFamily="34" charset="0"/>
                <a:cs typeface="Arial" pitchFamily="34" charset="0"/>
              </a:rPr>
              <a:t>+   20%   -</a:t>
            </a:r>
          </a:p>
          <a:p>
            <a:pPr marL="85725" indent="-85725" algn="ctr" eaLnBrk="0" hangingPunct="0">
              <a:lnSpc>
                <a:spcPts val="1100"/>
              </a:lnSpc>
              <a:spcBef>
                <a:spcPts val="0"/>
              </a:spcBef>
              <a:buFont typeface="Wingdings" panose="05000000000000000000" pitchFamily="2" charset="2"/>
              <a:buChar char="§"/>
              <a:defRPr/>
            </a:pPr>
            <a:endParaRPr lang="fr-CA" altLang="fr-FR" sz="800" b="0" dirty="0">
              <a:latin typeface="Tahoma" pitchFamily="34" charset="0"/>
              <a:cs typeface="Arial" pitchFamily="34" charset="0"/>
            </a:endParaRPr>
          </a:p>
        </p:txBody>
      </p:sp>
      <p:cxnSp>
        <p:nvCxnSpPr>
          <p:cNvPr id="20" name="AutoShape 3"/>
          <p:cNvCxnSpPr>
            <a:cxnSpLocks noChangeShapeType="1"/>
          </p:cNvCxnSpPr>
          <p:nvPr/>
        </p:nvCxnSpPr>
        <p:spPr bwMode="auto">
          <a:xfrm flipH="1" flipV="1">
            <a:off x="4179812" y="2037693"/>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cxnSp>
        <p:nvCxnSpPr>
          <p:cNvPr id="17" name="AutoShape 3"/>
          <p:cNvCxnSpPr>
            <a:cxnSpLocks noChangeShapeType="1"/>
          </p:cNvCxnSpPr>
          <p:nvPr/>
        </p:nvCxnSpPr>
        <p:spPr bwMode="auto">
          <a:xfrm flipH="1" flipV="1">
            <a:off x="3847013" y="2815246"/>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xmlns="">
                <a:noFill/>
              </a14:hiddenFill>
            </a:ext>
          </a:extLst>
        </p:spPr>
      </p:cxnSp>
      <p:sp>
        <p:nvSpPr>
          <p:cNvPr id="14" name="Rectangle 2"/>
          <p:cNvSpPr>
            <a:spLocks noChangeArrowheads="1"/>
          </p:cNvSpPr>
          <p:nvPr/>
        </p:nvSpPr>
        <p:spPr bwMode="auto">
          <a:xfrm>
            <a:off x="4514763" y="2743490"/>
            <a:ext cx="2147294"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algn="ctr"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Large </a:t>
            </a:r>
            <a:r>
              <a:rPr lang="fr-CA" altLang="fr-FR" sz="800" b="0" dirty="0" err="1">
                <a:latin typeface="Tahoma" pitchFamily="34" charset="0"/>
                <a:cs typeface="Arial" pitchFamily="34" charset="0"/>
              </a:rPr>
              <a:t>companies</a:t>
            </a:r>
            <a:r>
              <a:rPr lang="fr-CA" altLang="fr-FR" sz="800" b="0" dirty="0">
                <a:latin typeface="Tahoma" pitchFamily="34" charset="0"/>
                <a:cs typeface="Arial" pitchFamily="34" charset="0"/>
              </a:rPr>
              <a:t>               36%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FR" sz="800" b="0" dirty="0" err="1">
                <a:latin typeface="Tahoma" pitchFamily="34" charset="0"/>
                <a:cs typeface="Arial" pitchFamily="34" charset="0"/>
              </a:rPr>
              <a:t>empl</a:t>
            </a:r>
            <a:r>
              <a:rPr lang="fr-FR" sz="800" b="0" dirty="0">
                <a:latin typeface="Tahoma" pitchFamily="34" charset="0"/>
                <a:cs typeface="Arial" pitchFamily="34" charset="0"/>
              </a:rPr>
              <a:t>. 55 </a:t>
            </a:r>
            <a:r>
              <a:rPr lang="fr-FR" sz="800" b="0" dirty="0" err="1">
                <a:latin typeface="Tahoma" pitchFamily="34" charset="0"/>
                <a:cs typeface="Arial" pitchFamily="34" charset="0"/>
              </a:rPr>
              <a:t>years</a:t>
            </a:r>
            <a:r>
              <a:rPr lang="fr-FR" sz="800" b="0" dirty="0">
                <a:latin typeface="Tahoma" pitchFamily="34" charset="0"/>
                <a:cs typeface="Arial" pitchFamily="34" charset="0"/>
              </a:rPr>
              <a:t>+      35%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CA" sz="800" b="0" dirty="0">
                <a:latin typeface="Tahoma" pitchFamily="34" charset="0"/>
                <a:cs typeface="Arial" pitchFamily="34" charset="0"/>
              </a:rPr>
              <a:t>empl. few/no qual.   38%  +</a:t>
            </a:r>
            <a:endParaRPr lang="fr-FR" sz="800" b="0" dirty="0">
              <a:latin typeface="Tahoma" pitchFamily="34" charset="0"/>
              <a:cs typeface="Arial" pitchFamily="34" charset="0"/>
            </a:endParaRPr>
          </a:p>
          <a:p>
            <a:pPr marL="85725" indent="-85725" algn="ctr" eaLnBrk="0" hangingPunct="0">
              <a:lnSpc>
                <a:spcPts val="1100"/>
              </a:lnSpc>
              <a:spcBef>
                <a:spcPts val="0"/>
              </a:spcBef>
              <a:buFont typeface="Wingdings" panose="05000000000000000000" pitchFamily="2" charset="2"/>
              <a:buChar char="§"/>
              <a:defRPr/>
            </a:pPr>
            <a:endParaRPr lang="fr-CA" altLang="fr-FR" sz="800" b="0" dirty="0">
              <a:latin typeface="Tahoma" pitchFamily="34" charset="0"/>
              <a:cs typeface="Arial" pitchFamily="34" charset="0"/>
            </a:endParaRPr>
          </a:p>
        </p:txBody>
      </p:sp>
      <p:sp>
        <p:nvSpPr>
          <p:cNvPr id="2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spTree>
    <p:extLst>
      <p:ext uri="{BB962C8B-B14F-4D97-AF65-F5344CB8AC3E}">
        <p14:creationId xmlns:p14="http://schemas.microsoft.com/office/powerpoint/2010/main" xmlns="" val="71581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74419" y="6208418"/>
            <a:ext cx="452879"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xmlns="" val="3514201749"/>
              </p:ext>
            </p:extLst>
          </p:nvPr>
        </p:nvGraphicFramePr>
        <p:xfrm>
          <a:off x="584791" y="1670213"/>
          <a:ext cx="4295119" cy="2634361"/>
        </p:xfrm>
        <a:graphic>
          <a:graphicData uri="http://schemas.openxmlformats.org/drawingml/2006/table">
            <a:tbl>
              <a:tblPr firstRow="1" firstCol="1" lastRow="1" lastCol="1" bandRow="1" bandCol="1">
                <a:tableStyleId>{5C22544A-7EE6-4342-B048-85BDC9FD1C3A}</a:tableStyleId>
              </a:tblPr>
              <a:tblGrid>
                <a:gridCol w="815910">
                  <a:extLst>
                    <a:ext uri="{9D8B030D-6E8A-4147-A177-3AD203B41FA5}">
                      <a16:colId xmlns="" xmlns:a16="http://schemas.microsoft.com/office/drawing/2014/main" val="20000"/>
                    </a:ext>
                  </a:extLst>
                </a:gridCol>
                <a:gridCol w="735655">
                  <a:extLst>
                    <a:ext uri="{9D8B030D-6E8A-4147-A177-3AD203B41FA5}">
                      <a16:colId xmlns="" xmlns:a16="http://schemas.microsoft.com/office/drawing/2014/main" val="20001"/>
                    </a:ext>
                  </a:extLst>
                </a:gridCol>
                <a:gridCol w="1595889">
                  <a:extLst>
                    <a:ext uri="{9D8B030D-6E8A-4147-A177-3AD203B41FA5}">
                      <a16:colId xmlns="" xmlns:a16="http://schemas.microsoft.com/office/drawing/2014/main" val="20002"/>
                    </a:ext>
                  </a:extLst>
                </a:gridCol>
                <a:gridCol w="494522">
                  <a:extLst>
                    <a:ext uri="{9D8B030D-6E8A-4147-A177-3AD203B41FA5}">
                      <a16:colId xmlns="" xmlns:a16="http://schemas.microsoft.com/office/drawing/2014/main" val="20003"/>
                    </a:ext>
                  </a:extLst>
                </a:gridCol>
                <a:gridCol w="653143">
                  <a:extLst>
                    <a:ext uri="{9D8B030D-6E8A-4147-A177-3AD203B41FA5}">
                      <a16:colId xmlns="" xmlns:a16="http://schemas.microsoft.com/office/drawing/2014/main" val="20004"/>
                    </a:ext>
                  </a:extLst>
                </a:gridCol>
              </a:tblGrid>
              <a:tr h="388406">
                <a:tc>
                  <a:txBody>
                    <a:bodyPr/>
                    <a:lstStyle/>
                    <a:p>
                      <a:pP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hires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without the extreme values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dirty="0">
                          <a:latin typeface="Tahoma" pitchFamily="34" charset="0"/>
                          <a:cs typeface="Arial" pitchFamily="34" charset="0"/>
                        </a:rPr>
                        <a:t>Primary/transp. sector</a:t>
                      </a:r>
                    </a:p>
                    <a:p>
                      <a:pPr marL="85725" lvl="0" indent="-85725" algn="l">
                        <a:lnSpc>
                          <a:spcPts val="1100"/>
                        </a:lnSpc>
                        <a:spcBef>
                          <a:spcPts val="0"/>
                        </a:spcBef>
                        <a:spcAft>
                          <a:spcPts val="0"/>
                        </a:spcAft>
                        <a:buFont typeface="Wingdings"/>
                        <a:buChar char=""/>
                      </a:pPr>
                      <a:r>
                        <a:rPr lang="en-CA" altLang="fr-FR" sz="850" b="0" dirty="0">
                          <a:latin typeface="Tahoma" pitchFamily="34" charset="0"/>
                          <a:cs typeface="Arial" pitchFamily="34" charset="0"/>
                        </a:rPr>
                        <a:t>0%</a:t>
                      </a:r>
                      <a:r>
                        <a:rPr lang="en-CA" altLang="fr-FR" sz="850" b="0" baseline="0" dirty="0">
                          <a:latin typeface="Tahoma" pitchFamily="34" charset="0"/>
                          <a:cs typeface="Arial" pitchFamily="34" charset="0"/>
                        </a:rPr>
                        <a:t> </a:t>
                      </a:r>
                      <a:r>
                        <a:rPr lang="en-CA" altLang="fr-FR" sz="850" b="0" baseline="0" dirty="0" err="1">
                          <a:latin typeface="Tahoma" pitchFamily="34" charset="0"/>
                          <a:cs typeface="Arial" pitchFamily="34" charset="0"/>
                        </a:rPr>
                        <a:t>empl</a:t>
                      </a:r>
                      <a:r>
                        <a:rPr lang="en-CA" altLang="fr-FR" sz="850" b="0" baseline="0" dirty="0">
                          <a:latin typeface="Tahoma" pitchFamily="34" charset="0"/>
                          <a:cs typeface="Arial" pitchFamily="34" charset="0"/>
                        </a:rPr>
                        <a:t>. little/not qual.</a:t>
                      </a:r>
                    </a:p>
                    <a:p>
                      <a:pPr marL="85725" lvl="0" indent="-85725" algn="l">
                        <a:lnSpc>
                          <a:spcPts val="1100"/>
                        </a:lnSpc>
                        <a:spcBef>
                          <a:spcPts val="0"/>
                        </a:spcBef>
                        <a:spcAft>
                          <a:spcPts val="0"/>
                        </a:spcAft>
                        <a:buFont typeface="Wingdings"/>
                        <a:buChar char=""/>
                      </a:pPr>
                      <a:r>
                        <a:rPr lang="en-CA" altLang="fr-FR" sz="850" b="0" baseline="0" dirty="0">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altLang="fr-FR" sz="850" b="0" baseline="0" dirty="0">
                          <a:latin typeface="Tahoma" pitchFamily="34" charset="0"/>
                          <a:cs typeface="Arial" pitchFamily="34" charset="0"/>
                        </a:rPr>
                        <a:t>1-49% employees 55 yrs+</a:t>
                      </a:r>
                      <a:endParaRPr lang="en-CA" altLang="fr-FR" sz="850" b="0" dirty="0">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1.7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noProof="0" dirty="0" smtClean="0">
                          <a:latin typeface="Tahoma" pitchFamily="34" charset="0"/>
                          <a:cs typeface="Arial" pitchFamily="34" charset="0"/>
                        </a:rPr>
                        <a:t>Primary/transp. sector</a:t>
                      </a:r>
                      <a:endParaRPr lang="en-US" altLang="fr-FR" sz="850" b="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Secondary</a:t>
                      </a:r>
                      <a:r>
                        <a:rPr lang="en-US" altLang="fr-FR" sz="850" b="0" baseline="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 sector</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baseline="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Small companies</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baseline="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50%+ employees 55 </a:t>
                      </a:r>
                      <a:r>
                        <a:rPr lang="en-US" altLang="fr-FR" sz="850" b="0" baseline="0" noProof="0" dirty="0" err="1"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yrs</a:t>
                      </a:r>
                      <a:r>
                        <a:rPr lang="en-US" altLang="fr-FR" sz="850" b="0" baseline="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baseline="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0% </a:t>
                      </a:r>
                      <a:r>
                        <a:rPr lang="en-US" altLang="fr-FR" sz="850" b="0" baseline="0" noProof="0" dirty="0" err="1"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empl</a:t>
                      </a:r>
                      <a:r>
                        <a:rPr lang="en-US" altLang="fr-FR" sz="850" b="0" baseline="0" noProof="0" dirty="0" smtClean="0">
                          <a:solidFill>
                            <a:schemeClr val="accent4"/>
                          </a:solidFill>
                          <a:effectLst/>
                          <a:latin typeface="Tahoma" panose="020B0604030504040204" pitchFamily="34" charset="0"/>
                          <a:ea typeface="Tahoma" panose="020B0604030504040204" pitchFamily="34" charset="0"/>
                          <a:cs typeface="Tahoma" panose="020B0604030504040204" pitchFamily="34" charset="0"/>
                        </a:rPr>
                        <a:t>. little/not qual.</a:t>
                      </a:r>
                      <a:endParaRPr lang="en-US" altLang="fr-FR" sz="850" b="0" noProof="0" dirty="0">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0.8</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59461">
                <a:tc>
                  <a:txBody>
                    <a:bodyPr/>
                    <a:lstStyle/>
                    <a:p>
                      <a:pPr algn="just">
                        <a:lnSpc>
                          <a:spcPts val="1200"/>
                        </a:lnSpc>
                        <a:spcBef>
                          <a:spcPts val="200"/>
                        </a:spcBef>
                        <a:spcAft>
                          <a:spcPts val="200"/>
                        </a:spcAft>
                      </a:pP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0.8</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Primary/transp. sector</a:t>
                      </a:r>
                    </a:p>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0% </a:t>
                      </a:r>
                      <a:r>
                        <a:rPr lang="en-CA" altLang="fr-FR" sz="850" b="0" dirty="0" err="1">
                          <a:solidFill>
                            <a:schemeClr val="tx1"/>
                          </a:solidFill>
                          <a:latin typeface="Tahoma" pitchFamily="34" charset="0"/>
                          <a:cs typeface="Arial" pitchFamily="34" charset="0"/>
                        </a:rPr>
                        <a:t>empl</a:t>
                      </a:r>
                      <a:r>
                        <a:rPr lang="en-CA" altLang="fr-FR" sz="850" b="0" dirty="0">
                          <a:solidFill>
                            <a:schemeClr val="tx1"/>
                          </a:solidFill>
                          <a:latin typeface="Tahoma" pitchFamily="34" charset="0"/>
                          <a:cs typeface="Arial" pitchFamily="34" charset="0"/>
                        </a:rPr>
                        <a:t>. little/no qual.</a:t>
                      </a:r>
                    </a:p>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1-49% employees 55 yrs +</a:t>
                      </a:r>
                      <a:endParaRPr lang="fr-CA" altLang="fr-FR" sz="850" b="0" dirty="0">
                        <a:solidFill>
                          <a:schemeClr val="tx1"/>
                        </a:solidFill>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1.4 -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5.8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3" name="Rectangle 1"/>
          <p:cNvSpPr>
            <a:spLocks noChangeArrowheads="1"/>
          </p:cNvSpPr>
          <p:nvPr/>
        </p:nvSpPr>
        <p:spPr bwMode="auto">
          <a:xfrm>
            <a:off x="489093" y="1302260"/>
            <a:ext cx="4476311"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 17 – Number</a:t>
            </a:r>
            <a:r>
              <a:rPr kumimoji="0" lang="en-US"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of positions to fill in the coming year</a:t>
            </a: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xmlns="" val="1853777888"/>
              </p:ext>
            </p:extLst>
          </p:nvPr>
        </p:nvGraphicFramePr>
        <p:xfrm>
          <a:off x="5039837" y="4303542"/>
          <a:ext cx="3848985" cy="1650066"/>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 xmlns:a16="http://schemas.microsoft.com/office/drawing/2014/main" val="20000"/>
                    </a:ext>
                  </a:extLst>
                </a:gridCol>
                <a:gridCol w="795742">
                  <a:extLst>
                    <a:ext uri="{9D8B030D-6E8A-4147-A177-3AD203B41FA5}">
                      <a16:colId xmlns="" xmlns:a16="http://schemas.microsoft.com/office/drawing/2014/main" val="20001"/>
                    </a:ext>
                  </a:extLst>
                </a:gridCol>
                <a:gridCol w="724713">
                  <a:extLst>
                    <a:ext uri="{9D8B030D-6E8A-4147-A177-3AD203B41FA5}">
                      <a16:colId xmlns="" xmlns:a16="http://schemas.microsoft.com/office/drawing/2014/main" val="20002"/>
                    </a:ext>
                  </a:extLst>
                </a:gridCol>
                <a:gridCol w="733647">
                  <a:extLst>
                    <a:ext uri="{9D8B030D-6E8A-4147-A177-3AD203B41FA5}">
                      <a16:colId xmlns="" xmlns:a16="http://schemas.microsoft.com/office/drawing/2014/main" val="20003"/>
                    </a:ext>
                  </a:extLst>
                </a:gridCol>
                <a:gridCol w="701749">
                  <a:extLst>
                    <a:ext uri="{9D8B030D-6E8A-4147-A177-3AD203B41FA5}">
                      <a16:colId xmlns="" xmlns:a16="http://schemas.microsoft.com/office/drawing/2014/main" val="20004"/>
                    </a:ext>
                  </a:extLst>
                </a:gridCol>
              </a:tblGrid>
              <a:tr h="410236">
                <a:tc>
                  <a:txBody>
                    <a:bodyPr/>
                    <a:lstStyle/>
                    <a:p>
                      <a:pPr algn="r">
                        <a:lnSpc>
                          <a:spcPts val="900"/>
                        </a:lnSpc>
                        <a:spcBef>
                          <a:spcPts val="20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a:t>
                      </a: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status</a:t>
                      </a:r>
                    </a:p>
                    <a:p>
                      <a:pPr>
                        <a:lnSpc>
                          <a:spcPts val="900"/>
                        </a:lnSpc>
                        <a:spcBef>
                          <a:spcPts val="0"/>
                        </a:spcBef>
                        <a:spcAft>
                          <a:spcPts val="0"/>
                        </a:spcAft>
                      </a:pPr>
                      <a:endPar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positions </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fill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 xmlns:a16="http://schemas.microsoft.com/office/drawing/2014/main" val="10000"/>
                  </a:ext>
                </a:extLst>
              </a:tr>
              <a:tr h="202019">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to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23284">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number</a:t>
                      </a:r>
                      <a:r>
                        <a:rPr lang="fr-CA" sz="85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of positions to </a:t>
                      </a:r>
                      <a:r>
                        <a:rPr lang="en-US" sz="850" b="0" noProof="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fill</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5"/>
                  </a:ext>
                </a:extLst>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218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693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9" name="Rectangle 1"/>
          <p:cNvSpPr>
            <a:spLocks noChangeArrowheads="1"/>
          </p:cNvSpPr>
          <p:nvPr/>
        </p:nvSpPr>
        <p:spPr bwMode="auto">
          <a:xfrm>
            <a:off x="4965405" y="3876963"/>
            <a:ext cx="401997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Table 17a – </a:t>
            </a:r>
            <a:r>
              <a:rPr lang="en-US" altLang="fr-FR" sz="900" dirty="0" smtClean="0">
                <a:latin typeface="Tahoma" pitchFamily="34" charset="0"/>
                <a:ea typeface="Times New Roman" pitchFamily="18" charset="0"/>
                <a:cs typeface="Tahoma" pitchFamily="34" charset="0"/>
              </a:rPr>
              <a:t>Breakdown of the number of positions to fill in the coming year by job status</a:t>
            </a:r>
            <a:r>
              <a:rPr lang="en-US" sz="900" dirty="0" smtClean="0">
                <a:latin typeface="Tahoma" pitchFamily="34" charset="0"/>
                <a:ea typeface="Times New Roman" pitchFamily="18" charset="0"/>
                <a:cs typeface="Tahoma" pitchFamily="34" charset="0"/>
              </a:rPr>
              <a:t>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506673" y="858971"/>
            <a:ext cx="3221810" cy="273601"/>
          </a:xfrm>
          <a:prstGeom prst="rect">
            <a:avLst/>
          </a:prstGeom>
          <a:noFill/>
          <a:ln w="19050">
            <a:noFill/>
            <a:prstDash val="sysDot"/>
            <a:miter lim="800000"/>
            <a:headEnd/>
            <a:tailEnd/>
          </a:ln>
        </p:spPr>
        <p:txBody>
          <a:bodyPr wrap="square">
            <a:spAutoFit/>
          </a:bodyPr>
          <a:lstStyle/>
          <a:p>
            <a:pPr>
              <a:lnSpc>
                <a:spcPct val="120000"/>
              </a:lnSpc>
            </a:pPr>
            <a:r>
              <a:rPr lang="en-US" sz="1100" i="1" dirty="0" smtClean="0">
                <a:latin typeface="Tahoma" panose="020B0604030504040204" pitchFamily="34" charset="0"/>
                <a:ea typeface="Tahoma" panose="020B0604030504040204" pitchFamily="34" charset="0"/>
                <a:cs typeface="Tahoma" panose="020B0604030504040204" pitchFamily="34" charset="0"/>
              </a:rPr>
              <a:t>Number of positions to fill</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65976" y="1594771"/>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In the coming year, respondents will have to fill an average of 3.5 positions, as follows: 1.1 full time (31%), 1.1 part time (31%) and 1.3 seasonal (37%) (Table 17).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average is inflated by a few extreme values, including one health facility and one hotel that have approximately 100 positions to fill. When the highest values are eliminated, the average falls to 2.5 positions to fill.</a:t>
            </a:r>
          </a:p>
        </p:txBody>
      </p:sp>
      <p:sp>
        <p:nvSpPr>
          <p:cNvPr id="15" name="Rectangle 14"/>
          <p:cNvSpPr/>
          <p:nvPr/>
        </p:nvSpPr>
        <p:spPr>
          <a:xfrm>
            <a:off x="633091" y="4272671"/>
            <a:ext cx="2094157" cy="207749"/>
          </a:xfrm>
          <a:prstGeom prst="rect">
            <a:avLst/>
          </a:prstGeom>
        </p:spPr>
        <p:txBody>
          <a:bodyPr wrap="square">
            <a:spAutoFit/>
          </a:bodyPr>
          <a:lstStyle/>
          <a:p>
            <a:pPr>
              <a:spcAft>
                <a:spcPts val="600"/>
              </a:spcAft>
            </a:pPr>
            <a:r>
              <a:rPr lang="en-US" sz="750" b="0" dirty="0" smtClean="0">
                <a:latin typeface="Tahoma" panose="020B0604030504040204" pitchFamily="34" charset="0"/>
                <a:ea typeface="Tahoma" panose="020B0604030504040204" pitchFamily="34" charset="0"/>
                <a:cs typeface="Tahoma" panose="020B0604030504040204" pitchFamily="34" charset="0"/>
              </a:rPr>
              <a:t>Calculations of averages include the zeros</a:t>
            </a:r>
            <a:r>
              <a:rPr lang="en-US" sz="750" b="0" i="1" dirty="0" smtClean="0">
                <a:latin typeface="Tahoma" panose="020B0604030504040204" pitchFamily="34" charset="0"/>
                <a:ea typeface="Tahoma" panose="020B0604030504040204" pitchFamily="34" charset="0"/>
                <a:cs typeface="Tahoma" panose="020B0604030504040204" pitchFamily="34" charset="0"/>
              </a:rPr>
              <a:t>.</a:t>
            </a:r>
            <a:endParaRPr lang="en-US" sz="750" b="0" i="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99584" y="4825818"/>
            <a:ext cx="4072416"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have a total of 693 positions to fill. Large companies have the greatest number of positions to fill, while companies in the primary/transport sector have the fewest (Table 17a).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32% of respondents have no positions to fill and 56% have no full-time positions to fill. </a:t>
            </a:r>
          </a:p>
        </p:txBody>
      </p:sp>
    </p:spTree>
    <p:extLst>
      <p:ext uri="{BB962C8B-B14F-4D97-AF65-F5344CB8AC3E}">
        <p14:creationId xmlns:p14="http://schemas.microsoft.com/office/powerpoint/2010/main" xmlns="" val="323719530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8784" y="1787782"/>
            <a:ext cx="3335337" cy="270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2" name="Rectangle 11"/>
          <p:cNvSpPr/>
          <p:nvPr/>
        </p:nvSpPr>
        <p:spPr>
          <a:xfrm>
            <a:off x="566443" y="4815602"/>
            <a:ext cx="7645047"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Over half of respondents (53%) believe that the labour shortage represents a major (25%) or a minor (28%) obstacle to the growth of their company. The labour shortage has less of an impact on the growth of very small companies or on that of those with a large pool of older employees.</a:t>
            </a:r>
          </a:p>
        </p:txBody>
      </p:sp>
      <p:sp>
        <p:nvSpPr>
          <p:cNvPr id="23" name="Rectangle 1"/>
          <p:cNvSpPr>
            <a:spLocks noChangeArrowheads="1"/>
          </p:cNvSpPr>
          <p:nvPr/>
        </p:nvSpPr>
        <p:spPr bwMode="auto">
          <a:xfrm>
            <a:off x="489093" y="1249096"/>
            <a:ext cx="586714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9</a:t>
            </a: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en-US" altLang="fr-FR" sz="900" dirty="0" smtClean="0">
                <a:latin typeface="Tahoma" pitchFamily="34" charset="0"/>
                <a:ea typeface="Times New Roman" pitchFamily="18" charset="0"/>
                <a:cs typeface="Tahoma" pitchFamily="34" charset="0"/>
              </a:rPr>
              <a:t>– </a:t>
            </a:r>
            <a:r>
              <a:rPr lang="en-US" sz="900" dirty="0" smtClean="0">
                <a:latin typeface="Tahoma" pitchFamily="34" charset="0"/>
                <a:ea typeface="Times New Roman" pitchFamily="18" charset="0"/>
                <a:cs typeface="Tahoma" pitchFamily="34" charset="0"/>
              </a:rPr>
              <a:t>Impact of the </a:t>
            </a:r>
            <a:r>
              <a:rPr lang="en-US" sz="900" dirty="0" err="1" smtClean="0">
                <a:latin typeface="Tahoma" pitchFamily="34" charset="0"/>
                <a:ea typeface="Times New Roman" pitchFamily="18" charset="0"/>
                <a:cs typeface="Tahoma" pitchFamily="34" charset="0"/>
              </a:rPr>
              <a:t>labour</a:t>
            </a:r>
            <a:r>
              <a:rPr lang="en-US" sz="900" dirty="0" smtClean="0">
                <a:latin typeface="Tahoma" pitchFamily="34" charset="0"/>
                <a:ea typeface="Times New Roman" pitchFamily="18" charset="0"/>
                <a:cs typeface="Tahoma" pitchFamily="34" charset="0"/>
              </a:rPr>
              <a:t> shortage on the growth of companies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24" name="Rectangle 2"/>
          <p:cNvSpPr>
            <a:spLocks noChangeArrowheads="1"/>
          </p:cNvSpPr>
          <p:nvPr/>
        </p:nvSpPr>
        <p:spPr bwMode="auto">
          <a:xfrm>
            <a:off x="6014295" y="2039234"/>
            <a:ext cx="1707331" cy="28018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positions to </a:t>
            </a:r>
            <a:r>
              <a:rPr lang="en-US" sz="800" b="0" dirty="0" smtClean="0">
                <a:latin typeface="Tahoma" pitchFamily="34" charset="0"/>
                <a:cs typeface="Arial" pitchFamily="34" charset="0"/>
              </a:rPr>
              <a:t>fill</a:t>
            </a:r>
            <a:r>
              <a:rPr lang="fr-FR" sz="800" b="0" dirty="0" smtClean="0">
                <a:latin typeface="Tahoma" pitchFamily="34" charset="0"/>
                <a:cs typeface="Arial" pitchFamily="34" charset="0"/>
              </a:rPr>
              <a:t>   </a:t>
            </a:r>
            <a:r>
              <a:rPr lang="fr-FR" sz="800" b="0" dirty="0">
                <a:latin typeface="Tahoma" pitchFamily="34" charset="0"/>
                <a:cs typeface="Arial" pitchFamily="34" charset="0"/>
              </a:rPr>
              <a:t>41</a:t>
            </a:r>
            <a:r>
              <a:rPr lang="fr-CA" altLang="fr-FR" sz="800" b="0" dirty="0">
                <a:latin typeface="Tahoma" pitchFamily="34" charset="0"/>
                <a:cs typeface="Arial" pitchFamily="34" charset="0"/>
              </a:rPr>
              <a:t>% +</a:t>
            </a:r>
          </a:p>
        </p:txBody>
      </p:sp>
      <p:cxnSp>
        <p:nvCxnSpPr>
          <p:cNvPr id="25" name="AutoShape 3"/>
          <p:cNvCxnSpPr>
            <a:cxnSpLocks noChangeShapeType="1"/>
            <a:endCxn id="24" idx="1"/>
          </p:cNvCxnSpPr>
          <p:nvPr/>
        </p:nvCxnSpPr>
        <p:spPr bwMode="auto">
          <a:xfrm flipV="1">
            <a:off x="5309124" y="2179325"/>
            <a:ext cx="705171" cy="132138"/>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6" name="Rectangle 2"/>
          <p:cNvSpPr>
            <a:spLocks noChangeArrowheads="1"/>
          </p:cNvSpPr>
          <p:nvPr/>
        </p:nvSpPr>
        <p:spPr bwMode="auto">
          <a:xfrm>
            <a:off x="470476" y="2061536"/>
            <a:ext cx="1943115" cy="532373"/>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Small companies               62%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50%+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a:t>
            </a:r>
            <a:r>
              <a:rPr lang="en-US" altLang="fr-FR" sz="800" b="0" dirty="0" smtClean="0">
                <a:latin typeface="Tahoma" pitchFamily="34" charset="0"/>
                <a:cs typeface="Arial" pitchFamily="34" charset="0"/>
              </a:rPr>
              <a:t>    61%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0 positions to fill	              70% +</a:t>
            </a:r>
            <a:endParaRPr lang="en-US"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a:off x="2413591" y="2261188"/>
            <a:ext cx="294440" cy="236006"/>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sp>
        <p:nvSpPr>
          <p:cNvPr id="17" name="Rectangle 2"/>
          <p:cNvSpPr>
            <a:spLocks noChangeArrowheads="1"/>
          </p:cNvSpPr>
          <p:nvPr/>
        </p:nvSpPr>
        <p:spPr bwMode="auto">
          <a:xfrm>
            <a:off x="6012265" y="3484905"/>
            <a:ext cx="1666829" cy="293993"/>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Large </a:t>
            </a:r>
            <a:r>
              <a:rPr lang="en-US" altLang="fr-FR" sz="800" b="0" dirty="0" smtClean="0">
                <a:latin typeface="Tahoma" pitchFamily="34" charset="0"/>
                <a:cs typeface="Arial" pitchFamily="34" charset="0"/>
              </a:rPr>
              <a:t>companies</a:t>
            </a:r>
            <a:r>
              <a:rPr lang="fr-CA" altLang="fr-FR" sz="800" b="0" dirty="0" smtClean="0">
                <a:latin typeface="Tahoma" pitchFamily="34" charset="0"/>
                <a:cs typeface="Arial" pitchFamily="34" charset="0"/>
              </a:rPr>
              <a:t>  </a:t>
            </a:r>
            <a:r>
              <a:rPr lang="fr-CA" altLang="fr-FR" sz="800" b="0" dirty="0">
                <a:latin typeface="Tahoma" pitchFamily="34" charset="0"/>
                <a:cs typeface="Arial" pitchFamily="34" charset="0"/>
              </a:rPr>
              <a:t>43% +</a:t>
            </a:r>
          </a:p>
        </p:txBody>
      </p:sp>
      <p:cxnSp>
        <p:nvCxnSpPr>
          <p:cNvPr id="18" name="AutoShape 3"/>
          <p:cNvCxnSpPr>
            <a:cxnSpLocks noChangeShapeType="1"/>
            <a:endCxn id="17" idx="1"/>
          </p:cNvCxnSpPr>
          <p:nvPr/>
        </p:nvCxnSpPr>
        <p:spPr bwMode="auto">
          <a:xfrm flipV="1">
            <a:off x="5082363" y="3631902"/>
            <a:ext cx="929902" cy="546693"/>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3690138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739" y="1289680"/>
            <a:ext cx="4310063" cy="4833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
          <p:cNvSpPr>
            <a:spLocks noChangeArrowheads="1"/>
          </p:cNvSpPr>
          <p:nvPr/>
        </p:nvSpPr>
        <p:spPr bwMode="auto">
          <a:xfrm>
            <a:off x="5634002" y="2166148"/>
            <a:ext cx="2054422" cy="669150"/>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1-2 positions to fill </a:t>
            </a:r>
            <a:r>
              <a:rPr lang="en-US" altLang="fr-FR" sz="800" b="0" dirty="0" smtClean="0">
                <a:latin typeface="Tahoma" pitchFamily="34" charset="0"/>
                <a:cs typeface="Arial" pitchFamily="34" charset="0"/>
              </a:rPr>
              <a:t>              41%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50%+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22%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50%+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18%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Commerce/</a:t>
            </a:r>
            <a:r>
              <a:rPr lang="en-US" sz="800" b="0" dirty="0" err="1" smtClean="0">
                <a:latin typeface="Tahoma" pitchFamily="34" charset="0"/>
                <a:cs typeface="Arial" pitchFamily="34" charset="0"/>
              </a:rPr>
              <a:t>accom</a:t>
            </a:r>
            <a:r>
              <a:rPr lang="en-US" sz="800" b="0" dirty="0" smtClean="0">
                <a:latin typeface="Tahoma" pitchFamily="34" charset="0"/>
                <a:cs typeface="Arial" pitchFamily="34" charset="0"/>
              </a:rPr>
              <a:t>/</a:t>
            </a:r>
            <a:r>
              <a:rPr lang="en-US" sz="800" b="0" dirty="0" err="1" smtClean="0">
                <a:latin typeface="Tahoma" pitchFamily="34" charset="0"/>
                <a:cs typeface="Arial" pitchFamily="34" charset="0"/>
              </a:rPr>
              <a:t>restaur</a:t>
            </a:r>
            <a:r>
              <a:rPr lang="en-US" sz="800" b="0" dirty="0" smtClean="0">
                <a:latin typeface="Tahoma" pitchFamily="34" charset="0"/>
                <a:cs typeface="Arial" pitchFamily="34" charset="0"/>
              </a:rPr>
              <a:t>    14%  - </a:t>
            </a:r>
            <a:endParaRPr lang="en-US" altLang="fr-FR" sz="800" b="0" dirty="0">
              <a:latin typeface="Tahoma" pitchFamily="34" charset="0"/>
              <a:cs typeface="Arial" pitchFamily="34" charset="0"/>
            </a:endParaRPr>
          </a:p>
        </p:txBody>
      </p:sp>
      <p:cxnSp>
        <p:nvCxnSpPr>
          <p:cNvPr id="32" name="AutoShape 3"/>
          <p:cNvCxnSpPr>
            <a:cxnSpLocks noChangeShapeType="1"/>
            <a:stCxn id="30" idx="1"/>
          </p:cNvCxnSpPr>
          <p:nvPr/>
        </p:nvCxnSpPr>
        <p:spPr bwMode="auto">
          <a:xfrm flipH="1" flipV="1">
            <a:off x="4389366" y="2196583"/>
            <a:ext cx="1244636" cy="304140"/>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5494043" y="1302124"/>
            <a:ext cx="1989108" cy="39604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a:t>
            </a:r>
            <a:r>
              <a:rPr lang="en-US" altLang="fr-FR" sz="800" b="0" dirty="0" smtClean="0">
                <a:latin typeface="Tahoma" pitchFamily="34" charset="0"/>
                <a:cs typeface="Arial" pitchFamily="34" charset="0"/>
              </a:rPr>
              <a:t>47%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52</a:t>
            </a:r>
            <a:r>
              <a:rPr lang="en-US" altLang="fr-FR" sz="800" b="0" dirty="0" smtClean="0">
                <a:latin typeface="Tahoma" pitchFamily="34" charset="0"/>
                <a:cs typeface="Arial" pitchFamily="34" charset="0"/>
              </a:rPr>
              <a:t>%  +</a:t>
            </a:r>
            <a:endParaRPr lang="en-US" altLang="fr-FR" sz="800" b="0" dirty="0">
              <a:latin typeface="Tahoma" pitchFamily="34" charset="0"/>
              <a:cs typeface="Arial" pitchFamily="34" charset="0"/>
            </a:endParaRPr>
          </a:p>
        </p:txBody>
      </p:sp>
      <p:cxnSp>
        <p:nvCxnSpPr>
          <p:cNvPr id="39" name="AutoShape 3"/>
          <p:cNvCxnSpPr>
            <a:cxnSpLocks noChangeShapeType="1"/>
            <a:endCxn id="34" idx="1"/>
          </p:cNvCxnSpPr>
          <p:nvPr/>
        </p:nvCxnSpPr>
        <p:spPr bwMode="auto">
          <a:xfrm flipV="1">
            <a:off x="4508187" y="1500148"/>
            <a:ext cx="985856" cy="121996"/>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sp>
        <p:nvSpPr>
          <p:cNvPr id="16" name="Rectangle 1"/>
          <p:cNvSpPr>
            <a:spLocks noChangeArrowheads="1"/>
          </p:cNvSpPr>
          <p:nvPr/>
        </p:nvSpPr>
        <p:spPr bwMode="auto">
          <a:xfrm>
            <a:off x="489093" y="951373"/>
            <a:ext cx="586714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10</a:t>
            </a: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en-US" altLang="fr-FR" sz="900" dirty="0" smtClean="0">
                <a:latin typeface="Tahoma" pitchFamily="34" charset="0"/>
                <a:ea typeface="Times New Roman" pitchFamily="18" charset="0"/>
                <a:cs typeface="Tahoma" pitchFamily="34" charset="0"/>
              </a:rPr>
              <a:t>– </a:t>
            </a:r>
            <a:r>
              <a:rPr lang="en-US" sz="900" dirty="0" smtClean="0">
                <a:latin typeface="Tahoma" pitchFamily="34" charset="0"/>
                <a:ea typeface="Times New Roman" pitchFamily="18" charset="0"/>
                <a:cs typeface="Tahoma" pitchFamily="34" charset="0"/>
              </a:rPr>
              <a:t>Consequences of the </a:t>
            </a:r>
            <a:r>
              <a:rPr lang="en-US" sz="900" dirty="0" err="1" smtClean="0">
                <a:latin typeface="Tahoma" pitchFamily="34" charset="0"/>
                <a:ea typeface="Times New Roman" pitchFamily="18" charset="0"/>
                <a:cs typeface="Tahoma" pitchFamily="34" charset="0"/>
              </a:rPr>
              <a:t>labour</a:t>
            </a:r>
            <a:r>
              <a:rPr lang="en-US" sz="900" dirty="0" smtClean="0">
                <a:latin typeface="Tahoma" pitchFamily="34" charset="0"/>
                <a:ea typeface="Times New Roman" pitchFamily="18" charset="0"/>
                <a:cs typeface="Tahoma" pitchFamily="34" charset="0"/>
              </a:rPr>
              <a:t> shortage on the growth of companies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22" name="Rectangle 2"/>
          <p:cNvSpPr>
            <a:spLocks noChangeArrowheads="1"/>
          </p:cNvSpPr>
          <p:nvPr/>
        </p:nvSpPr>
        <p:spPr bwMode="auto">
          <a:xfrm>
            <a:off x="5092030" y="3281395"/>
            <a:ext cx="1989108" cy="275696"/>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Small companies              15% -</a:t>
            </a:r>
            <a:endParaRPr lang="en-US"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a:off x="4054909" y="3391250"/>
            <a:ext cx="1037121" cy="0"/>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14" name="Rectangle 13"/>
          <p:cNvSpPr/>
          <p:nvPr/>
        </p:nvSpPr>
        <p:spPr>
          <a:xfrm>
            <a:off x="4871758" y="4422197"/>
            <a:ext cx="3761879" cy="1502976"/>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US" sz="1100" b="0" dirty="0" smtClean="0">
                <a:latin typeface="Tahoma" panose="020B0604030504040204" pitchFamily="34" charset="0"/>
                <a:ea typeface="Tahoma" panose="020B0604030504040204" pitchFamily="34" charset="0"/>
                <a:cs typeface="Tahoma" panose="020B0604030504040204" pitchFamily="34" charset="0"/>
              </a:rPr>
              <a:t>The consequences of the </a:t>
            </a:r>
            <a:r>
              <a:rPr lang="en-US" sz="1100" b="0" dirty="0" err="1" smtClean="0">
                <a:latin typeface="Tahoma" panose="020B0604030504040204" pitchFamily="34" charset="0"/>
                <a:ea typeface="Tahoma" panose="020B0604030504040204" pitchFamily="34" charset="0"/>
                <a:cs typeface="Tahoma" panose="020B0604030504040204" pitchFamily="34" charset="0"/>
              </a:rPr>
              <a:t>labour</a:t>
            </a:r>
            <a:r>
              <a:rPr lang="en-US" sz="1100" b="0" dirty="0" smtClean="0">
                <a:latin typeface="Tahoma" panose="020B0604030504040204" pitchFamily="34" charset="0"/>
                <a:ea typeface="Tahoma" panose="020B0604030504040204" pitchFamily="34" charset="0"/>
                <a:cs typeface="Tahoma" panose="020B0604030504040204" pitchFamily="34" charset="0"/>
              </a:rPr>
              <a:t> shortage affect companies in several ways. In particular, employees must work more hours (37%) and the company either loses or must refuse contracts (30%). </a:t>
            </a:r>
          </a:p>
          <a:p>
            <a:pPr marL="171450" indent="-171450">
              <a:lnSpc>
                <a:spcPts val="1300"/>
              </a:lnSpc>
              <a:spcAft>
                <a:spcPts val="600"/>
              </a:spcAft>
              <a:buFont typeface="Wingdings" panose="05000000000000000000" pitchFamily="2" charset="2"/>
              <a:buChar char="§"/>
            </a:pPr>
            <a:r>
              <a:rPr lang="en-US" sz="1100" b="0" dirty="0" smtClean="0">
                <a:latin typeface="Tahoma" panose="020B0604030504040204" pitchFamily="34" charset="0"/>
                <a:ea typeface="Tahoma" panose="020B0604030504040204" pitchFamily="34" charset="0"/>
                <a:cs typeface="Tahoma" panose="020B0604030504040204" pitchFamily="34" charset="0"/>
              </a:rPr>
              <a:t>The other consequences are as follows: fewer investments (23%), contracting out (21%), delayed orders (19%) and deliverables of lesser quality (17 %). </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312016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173" y="1242321"/>
            <a:ext cx="4310063" cy="476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4338735" y="3354788"/>
            <a:ext cx="1304191" cy="310522"/>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5419398" y="2010943"/>
            <a:ext cx="2166390"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62%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5</a:t>
            </a:r>
            <a:r>
              <a:rPr lang="en-US" altLang="fr-FR" sz="800" b="0" dirty="0" smtClean="0">
                <a:latin typeface="Tahoma" pitchFamily="34" charset="0"/>
                <a:cs typeface="Arial" pitchFamily="34" charset="0"/>
              </a:rPr>
              <a:t>2%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1-2 positions to fill             54%  +</a:t>
            </a:r>
            <a:endParaRPr lang="en-US" altLang="fr-FR" sz="800" b="0" dirty="0">
              <a:latin typeface="Tahoma" pitchFamily="34" charset="0"/>
              <a:cs typeface="Arial" pitchFamily="34" charset="0"/>
            </a:endParaRPr>
          </a:p>
        </p:txBody>
      </p:sp>
      <p:cxnSp>
        <p:nvCxnSpPr>
          <p:cNvPr id="39" name="AutoShape 3"/>
          <p:cNvCxnSpPr>
            <a:cxnSpLocks noChangeShapeType="1"/>
            <a:endCxn id="34" idx="1"/>
          </p:cNvCxnSpPr>
          <p:nvPr/>
        </p:nvCxnSpPr>
        <p:spPr bwMode="auto">
          <a:xfrm>
            <a:off x="4435874" y="2144656"/>
            <a:ext cx="983524" cy="143121"/>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sp>
        <p:nvSpPr>
          <p:cNvPr id="15" name="Rectangle 14"/>
          <p:cNvSpPr/>
          <p:nvPr/>
        </p:nvSpPr>
        <p:spPr>
          <a:xfrm>
            <a:off x="4686300" y="4244144"/>
            <a:ext cx="3798980" cy="1336263"/>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acknowledge having to take various measures to mitigate the impact of the labour shortage, mainly increasing salaries (45%) and hiring employees who are either less qualified (43%) or younger (42%) than they would like, or retired (39%).</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 third of respondents say they invest in improving their employer brand to attract candidates.</a:t>
            </a:r>
          </a:p>
        </p:txBody>
      </p:sp>
      <p:sp>
        <p:nvSpPr>
          <p:cNvPr id="16" name="Rectangle 1"/>
          <p:cNvSpPr>
            <a:spLocks noChangeArrowheads="1"/>
          </p:cNvSpPr>
          <p:nvPr/>
        </p:nvSpPr>
        <p:spPr bwMode="auto">
          <a:xfrm>
            <a:off x="489093" y="958460"/>
            <a:ext cx="669851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11</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 Measures that companies must take in the context of a labour shortage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18" name="Rectangle 2"/>
          <p:cNvSpPr>
            <a:spLocks noChangeArrowheads="1"/>
          </p:cNvSpPr>
          <p:nvPr/>
        </p:nvSpPr>
        <p:spPr bwMode="auto">
          <a:xfrm>
            <a:off x="5419398" y="3471429"/>
            <a:ext cx="2101075"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53%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47</a:t>
            </a:r>
            <a:r>
              <a:rPr lang="en-US" altLang="fr-FR" sz="800" b="0" dirty="0" smtClean="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54%  +</a:t>
            </a:r>
            <a:endParaRPr lang="en-US" alt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H="1" flipV="1">
            <a:off x="4435874" y="2729196"/>
            <a:ext cx="1207051" cy="176240"/>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20" name="Rectangle 2"/>
          <p:cNvSpPr>
            <a:spLocks noChangeArrowheads="1"/>
          </p:cNvSpPr>
          <p:nvPr/>
        </p:nvSpPr>
        <p:spPr bwMode="auto">
          <a:xfrm>
            <a:off x="5419398" y="2655572"/>
            <a:ext cx="2101075" cy="675466"/>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Professional services          23%   -</a:t>
            </a:r>
          </a:p>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55%  + </a:t>
            </a:r>
            <a:endParaRPr lang="en-US"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51</a:t>
            </a:r>
            <a:r>
              <a:rPr lang="en-US" altLang="fr-FR" sz="800" b="0" dirty="0" smtClean="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56%  +</a:t>
            </a:r>
            <a:endParaRPr lang="en-US" altLang="fr-FR" sz="800" b="0" dirty="0">
              <a:latin typeface="Tahoma" pitchFamily="34" charset="0"/>
              <a:cs typeface="Arial" pitchFamily="34" charset="0"/>
            </a:endParaRPr>
          </a:p>
        </p:txBody>
      </p:sp>
      <p:sp>
        <p:nvSpPr>
          <p:cNvPr id="24" name="Rectangle 2"/>
          <p:cNvSpPr>
            <a:spLocks noChangeArrowheads="1"/>
          </p:cNvSpPr>
          <p:nvPr/>
        </p:nvSpPr>
        <p:spPr bwMode="auto">
          <a:xfrm>
            <a:off x="5403846" y="1258271"/>
            <a:ext cx="2166390" cy="66170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Medium companies             56%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60</a:t>
            </a:r>
            <a:r>
              <a:rPr lang="en-US" altLang="fr-FR" sz="800" b="0" dirty="0" smtClean="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1-2 positions to fill              57%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57%  +</a:t>
            </a:r>
            <a:endParaRPr lang="en-US" altLang="fr-FR" sz="800" b="0" dirty="0">
              <a:latin typeface="Tahoma" pitchFamily="34" charset="0"/>
              <a:cs typeface="Arial" pitchFamily="34" charset="0"/>
            </a:endParaRPr>
          </a:p>
        </p:txBody>
      </p:sp>
      <p:cxnSp>
        <p:nvCxnSpPr>
          <p:cNvPr id="25" name="AutoShape 3"/>
          <p:cNvCxnSpPr>
            <a:cxnSpLocks noChangeShapeType="1"/>
            <a:endCxn id="24" idx="1"/>
          </p:cNvCxnSpPr>
          <p:nvPr/>
        </p:nvCxnSpPr>
        <p:spPr bwMode="auto">
          <a:xfrm>
            <a:off x="4547638" y="1565822"/>
            <a:ext cx="856208" cy="2330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57069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3151" y="2713238"/>
            <a:ext cx="7072313" cy="2195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V="1">
            <a:off x="7517220" y="2354482"/>
            <a:ext cx="725244" cy="1048282"/>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cxnSp>
        <p:nvCxnSpPr>
          <p:cNvPr id="39" name="AutoShape 3"/>
          <p:cNvCxnSpPr>
            <a:cxnSpLocks noChangeShapeType="1"/>
          </p:cNvCxnSpPr>
          <p:nvPr/>
        </p:nvCxnSpPr>
        <p:spPr bwMode="auto">
          <a:xfrm>
            <a:off x="1413633" y="2505410"/>
            <a:ext cx="86083" cy="246874"/>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sp>
        <p:nvSpPr>
          <p:cNvPr id="15" name="Rectangle 14"/>
          <p:cNvSpPr/>
          <p:nvPr/>
        </p:nvSpPr>
        <p:spPr>
          <a:xfrm>
            <a:off x="489093" y="4923531"/>
            <a:ext cx="8366338" cy="1246495"/>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Over half of the region’s companies adopt the following recruiting practices: a probation period (62%), formal interviews (62%) and written job descriptions (53%).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However, only one third of companies have a policy in place for welcoming and integrating new workers (37%), a hiring contract (33%) or a formal recruiting plan (33%).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 greater number of larger companies (15 employees or more) or of companies where between 1% and 49% of employees have few or no qualifications use all these recruiting tools.</a:t>
            </a:r>
          </a:p>
        </p:txBody>
      </p:sp>
      <p:sp>
        <p:nvSpPr>
          <p:cNvPr id="16" name="Rectangle 1"/>
          <p:cNvSpPr>
            <a:spLocks noChangeArrowheads="1"/>
          </p:cNvSpPr>
          <p:nvPr/>
        </p:nvSpPr>
        <p:spPr bwMode="auto">
          <a:xfrm>
            <a:off x="489093" y="821173"/>
            <a:ext cx="669851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12</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Use of the following recruiting tools or practices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30" name="Rectangle 2"/>
          <p:cNvSpPr>
            <a:spLocks noChangeArrowheads="1"/>
          </p:cNvSpPr>
          <p:nvPr/>
        </p:nvSpPr>
        <p:spPr bwMode="auto">
          <a:xfrm>
            <a:off x="6752855" y="1828409"/>
            <a:ext cx="1976480" cy="52607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49%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58%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46% +</a:t>
            </a:r>
            <a:endParaRPr lang="en-US" altLang="fr-FR" sz="800" b="0" dirty="0">
              <a:latin typeface="Tahoma" pitchFamily="34" charset="0"/>
              <a:cs typeface="Arial" pitchFamily="34" charset="0"/>
            </a:endParaRPr>
          </a:p>
        </p:txBody>
      </p:sp>
      <p:cxnSp>
        <p:nvCxnSpPr>
          <p:cNvPr id="18" name="AutoShape 3"/>
          <p:cNvCxnSpPr>
            <a:cxnSpLocks noChangeShapeType="1"/>
          </p:cNvCxnSpPr>
          <p:nvPr/>
        </p:nvCxnSpPr>
        <p:spPr bwMode="auto">
          <a:xfrm flipV="1">
            <a:off x="3889236" y="2763153"/>
            <a:ext cx="0" cy="192698"/>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cxnSp>
        <p:nvCxnSpPr>
          <p:cNvPr id="20" name="AutoShape 3"/>
          <p:cNvCxnSpPr>
            <a:cxnSpLocks noChangeShapeType="1"/>
          </p:cNvCxnSpPr>
          <p:nvPr/>
        </p:nvCxnSpPr>
        <p:spPr bwMode="auto">
          <a:xfrm flipH="1" flipV="1">
            <a:off x="2656278" y="1609347"/>
            <a:ext cx="10803" cy="1072665"/>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sp>
        <p:nvSpPr>
          <p:cNvPr id="21" name="Rectangle 2"/>
          <p:cNvSpPr>
            <a:spLocks noChangeArrowheads="1"/>
          </p:cNvSpPr>
          <p:nvPr/>
        </p:nvSpPr>
        <p:spPr bwMode="auto">
          <a:xfrm>
            <a:off x="2271626" y="1176584"/>
            <a:ext cx="1970773" cy="767928"/>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Primary/transp. sector          39%  -</a:t>
            </a:r>
          </a:p>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85% +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77%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87%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80% +</a:t>
            </a:r>
            <a:endParaRPr lang="en-US"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V="1">
            <a:off x="6234102" y="3095012"/>
            <a:ext cx="0" cy="232979"/>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sp>
        <p:nvSpPr>
          <p:cNvPr id="24" name="Rectangle 2"/>
          <p:cNvSpPr>
            <a:spLocks noChangeArrowheads="1"/>
          </p:cNvSpPr>
          <p:nvPr/>
        </p:nvSpPr>
        <p:spPr bwMode="auto">
          <a:xfrm>
            <a:off x="5563446" y="2503623"/>
            <a:ext cx="1953774"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Professional services            52% +</a:t>
            </a:r>
          </a:p>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a:t>
            </a:r>
            <a:r>
              <a:rPr lang="en-US" sz="800" b="0" dirty="0" smtClean="0">
                <a:latin typeface="Tahoma" pitchFamily="34" charset="0"/>
                <a:cs typeface="Arial" pitchFamily="34" charset="0"/>
              </a:rPr>
              <a:t>                53%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62%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44% +</a:t>
            </a:r>
            <a:endParaRPr lang="en-US" altLang="fr-FR" sz="800" b="0" dirty="0">
              <a:latin typeface="Tahoma" pitchFamily="34" charset="0"/>
              <a:cs typeface="Arial" pitchFamily="34" charset="0"/>
            </a:endParaRPr>
          </a:p>
        </p:txBody>
      </p:sp>
      <p:cxnSp>
        <p:nvCxnSpPr>
          <p:cNvPr id="27" name="AutoShape 3"/>
          <p:cNvCxnSpPr>
            <a:cxnSpLocks noChangeShapeType="1"/>
            <a:endCxn id="28" idx="2"/>
          </p:cNvCxnSpPr>
          <p:nvPr/>
        </p:nvCxnSpPr>
        <p:spPr bwMode="auto">
          <a:xfrm flipV="1">
            <a:off x="5109028" y="1849347"/>
            <a:ext cx="380935" cy="1362154"/>
          </a:xfrm>
          <a:prstGeom prst="straightConnector1">
            <a:avLst/>
          </a:prstGeom>
          <a:noFill/>
          <a:ln w="22225">
            <a:solidFill>
              <a:srgbClr val="FCB274"/>
            </a:solidFill>
            <a:round/>
            <a:headEnd/>
            <a:tailEnd/>
          </a:ln>
          <a:extLst>
            <a:ext uri="{909E8E84-426E-40DD-AFC4-6F175D3DCCD1}">
              <a14:hiddenFill xmlns:a14="http://schemas.microsoft.com/office/drawing/2010/main" xmlns="">
                <a:noFill/>
              </a14:hiddenFill>
            </a:ext>
          </a:extLst>
        </p:spPr>
      </p:cxnSp>
      <p:sp>
        <p:nvSpPr>
          <p:cNvPr id="28" name="Rectangle 2"/>
          <p:cNvSpPr>
            <a:spLocks noChangeArrowheads="1"/>
          </p:cNvSpPr>
          <p:nvPr/>
        </p:nvSpPr>
        <p:spPr bwMode="auto">
          <a:xfrm>
            <a:off x="4515324" y="1341267"/>
            <a:ext cx="1949277" cy="508080"/>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a:t>
            </a:r>
            <a:r>
              <a:rPr lang="en-US" sz="800" b="0" dirty="0" smtClean="0">
                <a:latin typeface="Tahoma" pitchFamily="34" charset="0"/>
                <a:cs typeface="Arial" pitchFamily="34" charset="0"/>
              </a:rPr>
              <a:t>                 58%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67%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48% +</a:t>
            </a:r>
            <a:endParaRPr lang="en-US" altLang="fr-FR" sz="800" b="0" dirty="0">
              <a:latin typeface="Tahoma" pitchFamily="34" charset="0"/>
              <a:cs typeface="Arial" pitchFamily="34" charset="0"/>
            </a:endParaRPr>
          </a:p>
        </p:txBody>
      </p:sp>
      <p:sp>
        <p:nvSpPr>
          <p:cNvPr id="19" name="Rectangle 2"/>
          <p:cNvSpPr>
            <a:spLocks noChangeArrowheads="1"/>
          </p:cNvSpPr>
          <p:nvPr/>
        </p:nvSpPr>
        <p:spPr bwMode="auto">
          <a:xfrm>
            <a:off x="3104220" y="2128996"/>
            <a:ext cx="2004808"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Professional services            74% +</a:t>
            </a:r>
          </a:p>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a:t>
            </a:r>
            <a:r>
              <a:rPr lang="en-US" sz="800" b="0" dirty="0" smtClean="0">
                <a:latin typeface="Tahoma" pitchFamily="34" charset="0"/>
                <a:cs typeface="Arial" pitchFamily="34" charset="0"/>
              </a:rPr>
              <a:t>                79%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76%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67% +</a:t>
            </a:r>
            <a:endParaRPr lang="en-US" altLang="fr-FR" sz="800" b="0" dirty="0">
              <a:latin typeface="Tahoma" pitchFamily="34" charset="0"/>
              <a:cs typeface="Arial" pitchFamily="34" charset="0"/>
            </a:endParaRPr>
          </a:p>
        </p:txBody>
      </p:sp>
      <p:sp>
        <p:nvSpPr>
          <p:cNvPr id="34" name="Rectangle 2"/>
          <p:cNvSpPr>
            <a:spLocks noChangeArrowheads="1"/>
          </p:cNvSpPr>
          <p:nvPr/>
        </p:nvSpPr>
        <p:spPr bwMode="auto">
          <a:xfrm>
            <a:off x="228600" y="1816379"/>
            <a:ext cx="1884614" cy="6890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Primary/transp. sector       46%  -</a:t>
            </a:r>
          </a:p>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83% +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73%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80% +</a:t>
            </a:r>
            <a:endParaRPr lang="en-US" sz="800" b="0" dirty="0">
              <a:latin typeface="Tahoma" pitchFamily="34" charset="0"/>
              <a:cs typeface="Arial" pitchFamily="34" charset="0"/>
            </a:endParaRPr>
          </a:p>
        </p:txBody>
      </p:sp>
    </p:spTree>
    <p:extLst>
      <p:ext uri="{BB962C8B-B14F-4D97-AF65-F5344CB8AC3E}">
        <p14:creationId xmlns:p14="http://schemas.microsoft.com/office/powerpoint/2010/main" xmlns="" val="302813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62638"/>
            <a:ext cx="8639397" cy="4455050"/>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en-US" sz="1100" i="1" dirty="0">
                <a:latin typeface="Tahoma" panose="020B0604030504040204" pitchFamily="34" charset="0"/>
                <a:ea typeface="Tahoma" panose="020B0604030504040204" pitchFamily="34" charset="0"/>
                <a:cs typeface="Tahoma" panose="020B0604030504040204" pitchFamily="34" charset="0"/>
              </a:rPr>
              <a:t>Methodology and respondent profiles</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The survey was conducted using a combined telephone-online methodology of 306 companies located on the territory served by the Gatineau Valley SADC. </a:t>
            </a:r>
          </a:p>
          <a:p>
            <a:pPr marL="171450" indent="-171450" defTabSz="966788" eaLnBrk="1" hangingPunct="1">
              <a:spcBef>
                <a:spcPct val="0"/>
              </a:spcBef>
              <a:spcAft>
                <a:spcPts val="600"/>
              </a:spcAft>
              <a:buFont typeface="Wingdings" panose="05000000000000000000" pitchFamily="2" charset="2"/>
              <a:buChar char="§"/>
            </a:pPr>
            <a:r>
              <a:rPr lang="en-US" sz="1100" kern="1200" dirty="0">
                <a:latin typeface="Tahoma" panose="020B0604030504040204" pitchFamily="34" charset="0"/>
                <a:ea typeface="Tahoma" panose="020B0604030504040204" pitchFamily="34" charset="0"/>
                <a:cs typeface="Tahoma" panose="020B0604030504040204" pitchFamily="34" charset="0"/>
              </a:rPr>
              <a:t>Most of the persons who participated owned the companies surveyed (82%). </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Slightly more than half of the owners of the companies surveyed were men (56%), 55 years of age or older (51%), owners for more than 15 years (51%) and have high school or less (52%). </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About two-thirds (65%) of the companies surveyed have employees. Companies in the region are active in the following sectors: commerce/accommodation/restauration (28%), primary/transport sector (20%), professional services (17%), other services (17%), secondary sector (14%) and public administration (3%). </a:t>
            </a:r>
          </a:p>
          <a:p>
            <a:pPr marL="0" indent="0" defTabSz="966788" eaLnBrk="1" hangingPunct="1">
              <a:spcBef>
                <a:spcPct val="0"/>
              </a:spcBef>
              <a:spcAft>
                <a:spcPts val="600"/>
              </a:spcAft>
              <a:buNone/>
            </a:pPr>
            <a:endParaRPr lang="en-US" sz="1100" dirty="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en-US" sz="1100" i="1" dirty="0">
                <a:latin typeface="Tahoma" panose="020B0604030504040204" pitchFamily="34" charset="0"/>
                <a:ea typeface="Tahoma" panose="020B0604030504040204" pitchFamily="34" charset="0"/>
                <a:cs typeface="Tahoma" panose="020B0604030504040204" pitchFamily="34" charset="0"/>
              </a:rPr>
              <a:t>Job profiles</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The companies surveyed have 14.9 employees on average, i.e., 7.4 full time (50%), 3.9 part time (26%) and 3.6% seasonal (24%). However, one half of them (50%) do not have any part-time employees and 55% have no seasonal employees. The primary/transport sector employs fewer people in total (6.2) than the other sectors.</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Part-time employees work 22.3 hours per week on average and seasonal workers 21.2 hours. These proportions have been stable (72%, 73%) or have increased (19%, 17%) in the past 3 years. Almost 50% of seasonal employees are hired in April and May. Almost one-quarter (27%) of seasonal workers have to be replaced each year.</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Employees in the region are 54% male and 46% female and are distributed relatively equal in terms of their age: less than 35 (31%) 35-54 (40%), and 55 and over (30%). Almost 2/3 (61%) of employees have less than 10 years’ seniority in the company.</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A union is present in only one company out of 10, and 50% of jobs are described as having few or no qualifications, i.e., no diploma or only a general high school diploma is required.</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Highlights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39881103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622" y="1958989"/>
            <a:ext cx="7053263" cy="181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04358" y="4645792"/>
            <a:ext cx="7905421" cy="430887"/>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Over half the companies that hire seasonal workers (54%) would be interested in cooperating with other companies that have different hiring seasons to fill seasonal positions.</a:t>
            </a:r>
            <a:endParaRPr lang="en-CA" altLang="fr-FR" sz="1100" b="0" dirty="0">
              <a:latin typeface="Tahoma" panose="020B0604030504040204" pitchFamily="34" charset="0"/>
              <a:ea typeface="Tahoma" panose="020B0604030504040204" pitchFamily="34" charset="0"/>
              <a:cs typeface="Tahoma" panose="020B0604030504040204" pitchFamily="34" charset="0"/>
            </a:endParaRPr>
          </a:p>
        </p:txBody>
      </p:sp>
      <p:pic>
        <p:nvPicPr>
          <p:cNvPr id="22" name="Image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28"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6. 	Recruiting</a:t>
            </a:r>
            <a:endParaRPr lang="en-US" sz="2000" b="0" dirty="0">
              <a:latin typeface="Tahoma" pitchFamily="34" charset="0"/>
            </a:endParaRPr>
          </a:p>
        </p:txBody>
      </p:sp>
      <p:sp>
        <p:nvSpPr>
          <p:cNvPr id="29" name="Rectangle 1"/>
          <p:cNvSpPr>
            <a:spLocks noChangeArrowheads="1"/>
          </p:cNvSpPr>
          <p:nvPr/>
        </p:nvSpPr>
        <p:spPr bwMode="auto">
          <a:xfrm>
            <a:off x="457195" y="1015168"/>
            <a:ext cx="726926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712788" lvl="0" indent="-712788"/>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13</a:t>
            </a:r>
            <a:r>
              <a:rPr lang="en-US" altLang="fr-FR" sz="900" dirty="0">
                <a:latin typeface="Tahoma" pitchFamily="34" charset="0"/>
                <a:ea typeface="Times New Roman" pitchFamily="18" charset="0"/>
                <a:cs typeface="Tahoma" pitchFamily="34" charset="0"/>
              </a:rPr>
              <a:t> – Interest in cooperating with employers who have different hiring seasons to fill seasonal positions </a:t>
            </a:r>
            <a:r>
              <a:rPr lang="en-US" altLang="fr-FR" sz="800" b="0" dirty="0">
                <a:latin typeface="Tahoma" pitchFamily="34" charset="0"/>
                <a:ea typeface="Times New Roman" pitchFamily="18" charset="0"/>
                <a:cs typeface="Tahoma" pitchFamily="34" charset="0"/>
              </a:rPr>
              <a:t>(n=90</a:t>
            </a:r>
            <a:r>
              <a:rPr lang="fr-CA" altLang="fr-FR" sz="800" b="0" dirty="0">
                <a:latin typeface="Tahoma" pitchFamily="34" charset="0"/>
                <a:ea typeface="Times New Roman" pitchFamily="18" charset="0"/>
                <a:cs typeface="Tahoma" pitchFamily="34" charset="0"/>
              </a:rPr>
              <a:t>)</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33" name="ZoneTexte 32"/>
          <p:cNvSpPr txBox="1">
            <a:spLocks noChangeArrowheads="1"/>
          </p:cNvSpPr>
          <p:nvPr/>
        </p:nvSpPr>
        <p:spPr bwMode="auto">
          <a:xfrm>
            <a:off x="5939432" y="1819971"/>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54%</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34" name="Accolade fermante 33"/>
          <p:cNvSpPr/>
          <p:nvPr/>
        </p:nvSpPr>
        <p:spPr bwMode="auto">
          <a:xfrm rot="16200000">
            <a:off x="6078940" y="718722"/>
            <a:ext cx="204366" cy="287800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35" name="ZoneTexte 34"/>
          <p:cNvSpPr txBox="1">
            <a:spLocks noChangeArrowheads="1"/>
          </p:cNvSpPr>
          <p:nvPr/>
        </p:nvSpPr>
        <p:spPr bwMode="auto">
          <a:xfrm>
            <a:off x="3213319" y="1812866"/>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46%</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36" name="Accolade fermante 35"/>
          <p:cNvSpPr/>
          <p:nvPr/>
        </p:nvSpPr>
        <p:spPr bwMode="auto">
          <a:xfrm rot="16200000">
            <a:off x="3312380" y="918770"/>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19" name="Rectangle 18"/>
          <p:cNvSpPr/>
          <p:nvPr/>
        </p:nvSpPr>
        <p:spPr>
          <a:xfrm>
            <a:off x="3388841" y="3846189"/>
            <a:ext cx="2384638" cy="207749"/>
          </a:xfrm>
          <a:prstGeom prst="rect">
            <a:avLst/>
          </a:prstGeom>
        </p:spPr>
        <p:txBody>
          <a:bodyPr wrap="square">
            <a:spAutoFit/>
          </a:bodyPr>
          <a:lstStyle/>
          <a:p>
            <a:pPr>
              <a:spcAft>
                <a:spcPts val="600"/>
              </a:spcAft>
            </a:pPr>
            <a:r>
              <a:rPr lang="en-CA" sz="750" b="0" dirty="0">
                <a:latin typeface="Tahoma" panose="020B0604030504040204" pitchFamily="34" charset="0"/>
                <a:ea typeface="Tahoma" panose="020B0604030504040204" pitchFamily="34" charset="0"/>
                <a:cs typeface="Tahoma" panose="020B0604030504040204" pitchFamily="34" charset="0"/>
              </a:rPr>
              <a:t>Excludes </a:t>
            </a:r>
            <a:r>
              <a:rPr lang="en-CA" sz="750" b="0" i="1" dirty="0">
                <a:latin typeface="Tahoma" panose="020B0604030504040204" pitchFamily="34" charset="0"/>
                <a:ea typeface="Tahoma" panose="020B0604030504040204" pitchFamily="34" charset="0"/>
                <a:cs typeface="Tahoma" panose="020B0604030504040204" pitchFamily="34" charset="0"/>
              </a:rPr>
              <a:t>Don’t know</a:t>
            </a:r>
            <a:r>
              <a:rPr lang="en-CA" sz="750" b="0" dirty="0">
                <a:latin typeface="Tahoma" panose="020B0604030504040204" pitchFamily="34" charset="0"/>
                <a:ea typeface="Tahoma" panose="020B0604030504040204" pitchFamily="34" charset="0"/>
                <a:cs typeface="Tahoma" panose="020B0604030504040204" pitchFamily="34" charset="0"/>
              </a:rPr>
              <a:t> and </a:t>
            </a:r>
            <a:r>
              <a:rPr lang="en-CA" sz="750" b="0" i="1" dirty="0">
                <a:latin typeface="Tahoma" panose="020B0604030504040204" pitchFamily="34" charset="0"/>
                <a:ea typeface="Tahoma" panose="020B0604030504040204" pitchFamily="34" charset="0"/>
                <a:cs typeface="Tahoma" panose="020B0604030504040204" pitchFamily="34" charset="0"/>
              </a:rPr>
              <a:t>Non applicable</a:t>
            </a:r>
            <a:r>
              <a:rPr lang="en-CA" sz="750" b="0" dirty="0">
                <a:latin typeface="Tahoma" panose="020B0604030504040204" pitchFamily="34" charset="0"/>
                <a:ea typeface="Tahoma" panose="020B0604030504040204" pitchFamily="34" charset="0"/>
                <a:cs typeface="Tahoma" panose="020B0604030504040204" pitchFamily="34" charset="0"/>
              </a:rPr>
              <a:t> responses.</a:t>
            </a:r>
          </a:p>
        </p:txBody>
      </p:sp>
      <p:sp>
        <p:nvSpPr>
          <p:cNvPr id="21" name="ZoneTexte 20"/>
          <p:cNvSpPr txBox="1">
            <a:spLocks noChangeArrowheads="1"/>
          </p:cNvSpPr>
          <p:nvPr/>
        </p:nvSpPr>
        <p:spPr bwMode="auto">
          <a:xfrm>
            <a:off x="7741163" y="1693383"/>
            <a:ext cx="1224249" cy="1025922"/>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en-US" sz="900" b="0" dirty="0" smtClean="0">
                <a:latin typeface="Tahoma" panose="020B0604030504040204" pitchFamily="34" charset="0"/>
                <a:ea typeface="Tahoma" panose="020B0604030504040204" pitchFamily="34" charset="0"/>
                <a:cs typeface="Tahoma" panose="020B0604030504040204" pitchFamily="34" charset="0"/>
              </a:rPr>
              <a:t>% of don’t know and non-applicable</a:t>
            </a:r>
          </a:p>
          <a:p>
            <a:pPr algn="ctr">
              <a:lnSpc>
                <a:spcPct val="120000"/>
              </a:lnSpc>
              <a:spcAft>
                <a:spcPts val="100"/>
              </a:spcAft>
            </a:pPr>
            <a:endParaRPr lang="en-US" sz="900" b="0" dirty="0" smtClean="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en-US" sz="900" b="0" dirty="0" smtClean="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en-US" sz="900" b="0" dirty="0" smtClean="0">
                <a:latin typeface="Tahoma" panose="020B0604030504040204" pitchFamily="34" charset="0"/>
                <a:ea typeface="Tahoma" panose="020B0604030504040204" pitchFamily="34" charset="0"/>
                <a:cs typeface="Tahoma" panose="020B0604030504040204" pitchFamily="34" charset="0"/>
              </a:rPr>
              <a:t>13%</a:t>
            </a:r>
            <a:endParaRPr lang="en-US" sz="9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172582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83715" y="882123"/>
            <a:ext cx="3709521" cy="5763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a:stCxn id="18" idx="1"/>
          </p:cNvCxnSpPr>
          <p:nvPr/>
        </p:nvCxnSpPr>
        <p:spPr bwMode="auto">
          <a:xfrm flipH="1" flipV="1">
            <a:off x="6008912" y="2509936"/>
            <a:ext cx="779699" cy="72512"/>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39" name="AutoShape 3"/>
          <p:cNvCxnSpPr>
            <a:cxnSpLocks noChangeShapeType="1"/>
          </p:cNvCxnSpPr>
          <p:nvPr/>
        </p:nvCxnSpPr>
        <p:spPr bwMode="auto">
          <a:xfrm>
            <a:off x="6221526" y="1251454"/>
            <a:ext cx="1138276" cy="30511"/>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6880822" y="995767"/>
            <a:ext cx="2011680" cy="667804"/>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Commerce/</a:t>
            </a:r>
            <a:r>
              <a:rPr lang="en-US" altLang="fr-FR" sz="800" b="0" dirty="0" err="1" smtClean="0">
                <a:latin typeface="Tahoma" pitchFamily="34" charset="0"/>
                <a:cs typeface="Arial" pitchFamily="34" charset="0"/>
              </a:rPr>
              <a:t>accom</a:t>
            </a:r>
            <a:r>
              <a:rPr lang="en-US" altLang="fr-FR" sz="800" b="0" dirty="0" smtClean="0">
                <a:latin typeface="Tahoma" pitchFamily="34" charset="0"/>
                <a:cs typeface="Arial" pitchFamily="34" charset="0"/>
              </a:rPr>
              <a:t>/</a:t>
            </a:r>
            <a:r>
              <a:rPr lang="en-US" altLang="fr-FR" sz="800" b="0" dirty="0" err="1" smtClean="0">
                <a:latin typeface="Tahoma" pitchFamily="34" charset="0"/>
                <a:cs typeface="Arial" pitchFamily="34" charset="0"/>
              </a:rPr>
              <a:t>restaur</a:t>
            </a:r>
            <a:r>
              <a:rPr lang="en-US" altLang="fr-FR" sz="800" b="0" dirty="0" smtClean="0">
                <a:latin typeface="Tahoma" pitchFamily="34" charset="0"/>
                <a:cs typeface="Arial" pitchFamily="34" charset="0"/>
              </a:rPr>
              <a:t>	58%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Medium companies	82%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Large companies	83%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91% +</a:t>
            </a:r>
            <a:endParaRPr lang="en-US" sz="800" b="0" dirty="0">
              <a:latin typeface="Tahoma" pitchFamily="34" charset="0"/>
              <a:cs typeface="Arial"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7. 	Retaining workers</a:t>
            </a:r>
            <a:endParaRPr lang="en-US" sz="2000" b="0" dirty="0">
              <a:latin typeface="Tahoma" pitchFamily="34" charset="0"/>
            </a:endParaRPr>
          </a:p>
        </p:txBody>
      </p:sp>
      <p:sp>
        <p:nvSpPr>
          <p:cNvPr id="15" name="Rectangle 14"/>
          <p:cNvSpPr/>
          <p:nvPr/>
        </p:nvSpPr>
        <p:spPr>
          <a:xfrm>
            <a:off x="228600" y="1767935"/>
            <a:ext cx="2248786" cy="308033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main strategies used to help retain employees are competitive compensation (71%), sharing information transparently (68%) and supporting life-work balance (65%).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Companies also count on helping employees progress (61%), offering flexible schedules (60%) and giving leeway in decision-making (60%).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larger the company, the more advantages it offers: training, good compensation, benefits, social activities, etc. </a:t>
            </a:r>
          </a:p>
        </p:txBody>
      </p:sp>
      <p:sp>
        <p:nvSpPr>
          <p:cNvPr id="16" name="Rectangle 1"/>
          <p:cNvSpPr>
            <a:spLocks noChangeArrowheads="1"/>
          </p:cNvSpPr>
          <p:nvPr/>
        </p:nvSpPr>
        <p:spPr bwMode="auto">
          <a:xfrm>
            <a:off x="340232" y="882123"/>
            <a:ext cx="232852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14</a:t>
            </a: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en-US" altLang="fr-FR" sz="900" dirty="0" smtClean="0">
                <a:latin typeface="Tahoma" pitchFamily="34" charset="0"/>
                <a:ea typeface="Times New Roman" pitchFamily="18" charset="0"/>
                <a:cs typeface="Tahoma" pitchFamily="34" charset="0"/>
              </a:rPr>
              <a:t>– Practices to help retain workers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17" name="Rectangle 2"/>
          <p:cNvSpPr>
            <a:spLocks noChangeArrowheads="1"/>
          </p:cNvSpPr>
          <p:nvPr/>
        </p:nvSpPr>
        <p:spPr bwMode="auto">
          <a:xfrm>
            <a:off x="6497969" y="4107431"/>
            <a:ext cx="2023846" cy="110156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en-CA" altLang="fr-FR" sz="800" b="0" dirty="0">
                <a:latin typeface="Tahoma" pitchFamily="34" charset="0"/>
                <a:cs typeface="Arial" pitchFamily="34" charset="0"/>
              </a:rPr>
              <a:t>Social activities</a:t>
            </a:r>
          </a:p>
          <a:p>
            <a:pPr eaLnBrk="0" hangingPunct="0">
              <a:lnSpc>
                <a:spcPts val="1100"/>
              </a:lnSpc>
              <a:spcBef>
                <a:spcPts val="0"/>
              </a:spcBef>
              <a:tabLst>
                <a:tab pos="1435100" algn="l"/>
              </a:tabLst>
              <a:defRPr/>
            </a:pPr>
            <a:r>
              <a:rPr lang="en-CA" altLang="fr-FR" sz="800" b="0" dirty="0">
                <a:latin typeface="Tahoma" pitchFamily="34" charset="0"/>
                <a:cs typeface="Arial" pitchFamily="34" charset="0"/>
              </a:rPr>
              <a:t>Continuing education program</a:t>
            </a:r>
          </a:p>
          <a:p>
            <a:pPr eaLnBrk="0" hangingPunct="0">
              <a:lnSpc>
                <a:spcPts val="1100"/>
              </a:lnSpc>
              <a:spcBef>
                <a:spcPts val="0"/>
              </a:spcBef>
              <a:tabLst>
                <a:tab pos="1435100" algn="l"/>
              </a:tabLst>
              <a:defRPr/>
            </a:pPr>
            <a:r>
              <a:rPr lang="en-CA" altLang="fr-FR" sz="800" b="0" dirty="0">
                <a:latin typeface="Tahoma" pitchFamily="34" charset="0"/>
                <a:cs typeface="Arial" pitchFamily="34" charset="0"/>
              </a:rPr>
              <a:t>Competitive benefits</a:t>
            </a:r>
          </a:p>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Large companies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1-49% empl. 55 years+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0% empl. few/no qual.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3+ positions to fill	+</a:t>
            </a:r>
          </a:p>
          <a:p>
            <a:pPr marL="85725" indent="-85725" eaLnBrk="0" hangingPunct="0">
              <a:lnSpc>
                <a:spcPts val="1100"/>
              </a:lnSpc>
              <a:spcBef>
                <a:spcPts val="0"/>
              </a:spcBef>
              <a:buFont typeface="Wingdings" panose="05000000000000000000" pitchFamily="2" charset="2"/>
              <a:buChar char="§"/>
              <a:tabLst>
                <a:tab pos="1073150" algn="l"/>
              </a:tabLst>
              <a:defRPr/>
            </a:pPr>
            <a:endParaRPr lang="en-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CA" altLang="fr-FR" sz="800" b="0" dirty="0">
              <a:latin typeface="Tahoma" pitchFamily="34" charset="0"/>
              <a:cs typeface="Arial" pitchFamily="34" charset="0"/>
            </a:endParaRPr>
          </a:p>
        </p:txBody>
      </p:sp>
      <p:sp>
        <p:nvSpPr>
          <p:cNvPr id="18" name="Rectangle 2"/>
          <p:cNvSpPr>
            <a:spLocks noChangeArrowheads="1"/>
          </p:cNvSpPr>
          <p:nvPr/>
        </p:nvSpPr>
        <p:spPr bwMode="auto">
          <a:xfrm>
            <a:off x="6788611" y="2369017"/>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few/no qual.     76%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3+ positions to fill                 78% +</a:t>
            </a:r>
            <a:endParaRPr lang="en-US" sz="800" b="0" dirty="0">
              <a:latin typeface="Tahoma" pitchFamily="34" charset="0"/>
              <a:cs typeface="Arial" pitchFamily="34" charset="0"/>
            </a:endParaRPr>
          </a:p>
        </p:txBody>
      </p:sp>
      <p:cxnSp>
        <p:nvCxnSpPr>
          <p:cNvPr id="24" name="AutoShape 3"/>
          <p:cNvCxnSpPr>
            <a:cxnSpLocks noChangeShapeType="1"/>
            <a:stCxn id="25" idx="1"/>
          </p:cNvCxnSpPr>
          <p:nvPr/>
        </p:nvCxnSpPr>
        <p:spPr bwMode="auto">
          <a:xfrm flipH="1">
            <a:off x="6076295" y="2044384"/>
            <a:ext cx="715427" cy="38930"/>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
        <p:nvSpPr>
          <p:cNvPr id="25" name="Rectangle 2"/>
          <p:cNvSpPr>
            <a:spLocks noChangeArrowheads="1"/>
          </p:cNvSpPr>
          <p:nvPr/>
        </p:nvSpPr>
        <p:spPr bwMode="auto">
          <a:xfrm>
            <a:off x="6791722" y="1830953"/>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Medium companies           77% +  </a:t>
            </a:r>
            <a:endParaRPr lang="en-US" sz="800" b="0" dirty="0" smtClean="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75% +</a:t>
            </a:r>
            <a:endParaRPr lang="en-US" sz="800" b="0" dirty="0">
              <a:latin typeface="Tahoma" pitchFamily="34" charset="0"/>
              <a:cs typeface="Arial" pitchFamily="34" charset="0"/>
            </a:endParaRPr>
          </a:p>
        </p:txBody>
      </p:sp>
      <p:cxnSp>
        <p:nvCxnSpPr>
          <p:cNvPr id="19" name="AutoShape 3"/>
          <p:cNvCxnSpPr>
            <a:cxnSpLocks noChangeShapeType="1"/>
          </p:cNvCxnSpPr>
          <p:nvPr/>
        </p:nvCxnSpPr>
        <p:spPr bwMode="auto">
          <a:xfrm flipH="1">
            <a:off x="5619063" y="4981575"/>
            <a:ext cx="878906" cy="547355"/>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20" name="AutoShape 3"/>
          <p:cNvCxnSpPr>
            <a:cxnSpLocks noChangeShapeType="1"/>
            <a:stCxn id="17" idx="1"/>
          </p:cNvCxnSpPr>
          <p:nvPr/>
        </p:nvCxnSpPr>
        <p:spPr bwMode="auto">
          <a:xfrm flipH="1">
            <a:off x="5619063" y="4658215"/>
            <a:ext cx="878906" cy="445413"/>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21" name="AutoShape 3"/>
          <p:cNvCxnSpPr>
            <a:cxnSpLocks noChangeShapeType="1"/>
          </p:cNvCxnSpPr>
          <p:nvPr/>
        </p:nvCxnSpPr>
        <p:spPr bwMode="auto">
          <a:xfrm flipH="1" flipV="1">
            <a:off x="5759899" y="4253011"/>
            <a:ext cx="738070" cy="72512"/>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31520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7441" y="1197241"/>
            <a:ext cx="4401644" cy="4905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6409246" y="2416803"/>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34" name="Rectangle 2"/>
          <p:cNvSpPr>
            <a:spLocks noChangeArrowheads="1"/>
          </p:cNvSpPr>
          <p:nvPr/>
        </p:nvSpPr>
        <p:spPr bwMode="auto">
          <a:xfrm>
            <a:off x="6978900" y="1344225"/>
            <a:ext cx="1876532" cy="37554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Primary sector/transp.   58%  +</a:t>
            </a:r>
          </a:p>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Medium companies       52%  +</a:t>
            </a:r>
            <a:endParaRPr lang="en-US" altLang="fr-FR" sz="800" b="0" dirty="0">
              <a:latin typeface="Tahoma" pitchFamily="34" charset="0"/>
              <a:cs typeface="Arial" pitchFamily="34" charset="0"/>
            </a:endParaRPr>
          </a:p>
        </p:txBody>
      </p:sp>
      <p:cxnSp>
        <p:nvCxnSpPr>
          <p:cNvPr id="39" name="AutoShape 3"/>
          <p:cNvCxnSpPr>
            <a:cxnSpLocks noChangeShapeType="1"/>
            <a:endCxn id="34" idx="1"/>
          </p:cNvCxnSpPr>
          <p:nvPr/>
        </p:nvCxnSpPr>
        <p:spPr bwMode="auto">
          <a:xfrm flipV="1">
            <a:off x="6734308" y="1532000"/>
            <a:ext cx="244592" cy="128724"/>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7. 	Retaining workers</a:t>
            </a:r>
            <a:endParaRPr lang="en-US" sz="2000" b="0" dirty="0">
              <a:latin typeface="Tahoma" pitchFamily="34" charset="0"/>
            </a:endParaRPr>
          </a:p>
        </p:txBody>
      </p:sp>
      <p:sp>
        <p:nvSpPr>
          <p:cNvPr id="15" name="Rectangle 14"/>
          <p:cNvSpPr/>
          <p:nvPr/>
        </p:nvSpPr>
        <p:spPr>
          <a:xfrm>
            <a:off x="255168" y="1823920"/>
            <a:ext cx="2085727" cy="266996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In order to help them in their efforts to recruit and retain employees, companies would like to exchange ideas with other entrepreneurs (40%) to find out what they have done about it.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Other needs cited were obtaining human resources training (32%), and information on new practices in this field (30%) and on general trends (27%). </a:t>
            </a:r>
          </a:p>
        </p:txBody>
      </p:sp>
      <p:sp>
        <p:nvSpPr>
          <p:cNvPr id="16" name="Rectangle 1"/>
          <p:cNvSpPr>
            <a:spLocks noChangeArrowheads="1"/>
          </p:cNvSpPr>
          <p:nvPr/>
        </p:nvSpPr>
        <p:spPr bwMode="auto">
          <a:xfrm>
            <a:off x="340231" y="898208"/>
            <a:ext cx="700686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15</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 Support needed by companies to help recruit and retain workers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30" name="Rectangle 2"/>
          <p:cNvSpPr>
            <a:spLocks noChangeArrowheads="1"/>
          </p:cNvSpPr>
          <p:nvPr/>
        </p:nvSpPr>
        <p:spPr bwMode="auto">
          <a:xfrm>
            <a:off x="6989930" y="2273598"/>
            <a:ext cx="1865501"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Small companies            22%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a:t>
            </a:r>
            <a:r>
              <a:rPr lang="en-US" altLang="fr-FR" sz="800" b="0" dirty="0" smtClean="0">
                <a:latin typeface="Tahoma" pitchFamily="34" charset="0"/>
                <a:cs typeface="Arial" pitchFamily="34" charset="0"/>
              </a:rPr>
              <a:t> 40%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44%  + </a:t>
            </a:r>
            <a:endParaRPr lang="en-US" altLang="fr-FR" sz="800" b="0" dirty="0">
              <a:latin typeface="Tahoma" pitchFamily="34" charset="0"/>
              <a:cs typeface="Arial" pitchFamily="34" charset="0"/>
            </a:endParaRPr>
          </a:p>
        </p:txBody>
      </p:sp>
      <p:cxnSp>
        <p:nvCxnSpPr>
          <p:cNvPr id="21" name="AutoShape 3"/>
          <p:cNvCxnSpPr>
            <a:cxnSpLocks noChangeShapeType="1"/>
          </p:cNvCxnSpPr>
          <p:nvPr/>
        </p:nvCxnSpPr>
        <p:spPr bwMode="auto">
          <a:xfrm flipH="1" flipV="1">
            <a:off x="6241574" y="3040385"/>
            <a:ext cx="650124" cy="220061"/>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22" name="Rectangle 2"/>
          <p:cNvSpPr>
            <a:spLocks noChangeArrowheads="1"/>
          </p:cNvSpPr>
          <p:nvPr/>
        </p:nvSpPr>
        <p:spPr bwMode="auto">
          <a:xfrm>
            <a:off x="6896689" y="2987220"/>
            <a:ext cx="1864539"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smtClean="0">
                <a:latin typeface="Tahoma" pitchFamily="34" charset="0"/>
                <a:cs typeface="Arial" pitchFamily="34" charset="0"/>
              </a:rPr>
              <a:t>Large companies            51%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1-49% </a:t>
            </a:r>
            <a:r>
              <a:rPr lang="en-US" sz="800" b="0" dirty="0" err="1" smtClean="0">
                <a:latin typeface="Tahoma" pitchFamily="34" charset="0"/>
                <a:cs typeface="Arial" pitchFamily="34" charset="0"/>
              </a:rPr>
              <a:t>empl</a:t>
            </a:r>
            <a:r>
              <a:rPr lang="en-US" sz="800" b="0" dirty="0" smtClean="0">
                <a:latin typeface="Tahoma" pitchFamily="34" charset="0"/>
                <a:cs typeface="Arial" pitchFamily="34" charset="0"/>
              </a:rPr>
              <a:t>. 55 years+ </a:t>
            </a:r>
            <a:r>
              <a:rPr lang="en-US" altLang="fr-FR" sz="800" b="0" dirty="0" smtClean="0">
                <a:latin typeface="Tahoma" pitchFamily="34" charset="0"/>
                <a:cs typeface="Arial" pitchFamily="34" charset="0"/>
              </a:rPr>
              <a:t> 38%  +</a:t>
            </a:r>
          </a:p>
          <a:p>
            <a:pPr marL="85725" indent="-85725" eaLnBrk="0" hangingPunct="0">
              <a:lnSpc>
                <a:spcPts val="1100"/>
              </a:lnSpc>
              <a:spcBef>
                <a:spcPts val="0"/>
              </a:spcBef>
              <a:buFont typeface="Wingdings" panose="05000000000000000000" pitchFamily="2" charset="2"/>
              <a:buChar char="§"/>
              <a:defRPr/>
            </a:pPr>
            <a:r>
              <a:rPr lang="en-US" sz="800" b="0" dirty="0" smtClean="0">
                <a:latin typeface="Tahoma" pitchFamily="34" charset="0"/>
                <a:cs typeface="Arial" pitchFamily="34" charset="0"/>
              </a:rPr>
              <a:t>3+ positions to fill           43%  + </a:t>
            </a:r>
            <a:endParaRPr lang="en-US"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H="1" flipV="1">
            <a:off x="6101961" y="3712976"/>
            <a:ext cx="650124" cy="234487"/>
          </a:xfrm>
          <a:prstGeom prst="straightConnector1">
            <a:avLst/>
          </a:prstGeom>
          <a:noFill/>
          <a:ln w="22225">
            <a:solidFill>
              <a:srgbClr val="AAC8EC"/>
            </a:solidFill>
            <a:round/>
            <a:headEnd/>
            <a:tailEnd/>
          </a:ln>
          <a:extLst>
            <a:ext uri="{909E8E84-426E-40DD-AFC4-6F175D3DCCD1}">
              <a14:hiddenFill xmlns:a14="http://schemas.microsoft.com/office/drawing/2010/main" xmlns="">
                <a:noFill/>
              </a14:hiddenFill>
            </a:ext>
          </a:extLst>
        </p:spPr>
      </p:cxnSp>
      <p:sp>
        <p:nvSpPr>
          <p:cNvPr id="24" name="Rectangle 2"/>
          <p:cNvSpPr>
            <a:spLocks noChangeArrowheads="1"/>
          </p:cNvSpPr>
          <p:nvPr/>
        </p:nvSpPr>
        <p:spPr bwMode="auto">
          <a:xfrm>
            <a:off x="6578862" y="3712976"/>
            <a:ext cx="1930917" cy="396665"/>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Professional services         </a:t>
            </a:r>
            <a:r>
              <a:rPr lang="fr-CA" altLang="fr-FR" sz="800" b="0" dirty="0" smtClean="0">
                <a:latin typeface="Tahoma" pitchFamily="34" charset="0"/>
                <a:cs typeface="Arial" pitchFamily="34" charset="0"/>
              </a:rPr>
              <a:t> 44%  </a:t>
            </a:r>
            <a:r>
              <a:rPr lang="fr-CA" altLang="fr-FR" sz="800" b="0" dirty="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CA" sz="800" b="0" dirty="0">
                <a:latin typeface="Tahoma" pitchFamily="34" charset="0"/>
                <a:cs typeface="Arial" pitchFamily="34" charset="0"/>
              </a:rPr>
              <a:t>empl. few/no qual.</a:t>
            </a:r>
            <a:r>
              <a:rPr lang="fr-CA" altLang="fr-FR" sz="800" b="0" dirty="0">
                <a:latin typeface="Tahoma" pitchFamily="34" charset="0"/>
                <a:cs typeface="Arial" pitchFamily="34" charset="0"/>
              </a:rPr>
              <a:t> </a:t>
            </a:r>
            <a:r>
              <a:rPr lang="fr-CA" altLang="fr-FR" sz="800" b="0" dirty="0" smtClean="0">
                <a:latin typeface="Tahoma" pitchFamily="34" charset="0"/>
                <a:cs typeface="Arial" pitchFamily="34" charset="0"/>
              </a:rPr>
              <a:t> 42</a:t>
            </a:r>
            <a:r>
              <a:rPr lang="fr-CA" altLang="fr-FR" sz="800" b="0" dirty="0">
                <a:latin typeface="Tahoma" pitchFamily="34" charset="0"/>
                <a:cs typeface="Arial" pitchFamily="34" charset="0"/>
              </a:rPr>
              <a:t>%  +</a:t>
            </a:r>
          </a:p>
        </p:txBody>
      </p:sp>
    </p:spTree>
    <p:extLst>
      <p:ext uri="{BB962C8B-B14F-4D97-AF65-F5344CB8AC3E}">
        <p14:creationId xmlns:p14="http://schemas.microsoft.com/office/powerpoint/2010/main" xmlns="" val="347386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6109" y="3863347"/>
            <a:ext cx="2885825" cy="2213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62447" y="4041010"/>
            <a:ext cx="3272920" cy="2719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10276" y="1105861"/>
            <a:ext cx="3336677" cy="2626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2487" y="1490988"/>
            <a:ext cx="3236137" cy="2798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20" name="ZoneTexte 19"/>
          <p:cNvSpPr txBox="1">
            <a:spLocks noChangeArrowheads="1"/>
          </p:cNvSpPr>
          <p:nvPr/>
        </p:nvSpPr>
        <p:spPr bwMode="auto">
          <a:xfrm>
            <a:off x="499585" y="846072"/>
            <a:ext cx="3221810" cy="273601"/>
          </a:xfrm>
          <a:prstGeom prst="rect">
            <a:avLst/>
          </a:prstGeom>
          <a:noFill/>
          <a:ln w="19050">
            <a:noFill/>
            <a:prstDash val="sysDot"/>
            <a:miter lim="800000"/>
            <a:headEnd/>
            <a:tailEnd/>
          </a:ln>
        </p:spPr>
        <p:txBody>
          <a:bodyPr wrap="square">
            <a:spAutoFit/>
          </a:bodyPr>
          <a:lstStyle/>
          <a:p>
            <a:pPr lvl="1">
              <a:lnSpc>
                <a:spcPct val="120000"/>
              </a:lnSpc>
            </a:pPr>
            <a:r>
              <a:rPr lang="en-US" sz="1100" i="1" dirty="0" smtClean="0">
                <a:latin typeface="Tahoma" panose="020B0604030504040204" pitchFamily="34" charset="0"/>
                <a:ea typeface="Tahoma" panose="020B0604030504040204" pitchFamily="34" charset="0"/>
                <a:cs typeface="Tahoma" panose="020B0604030504040204" pitchFamily="34" charset="0"/>
              </a:rPr>
              <a:t>Respondent profiles  </a:t>
            </a:r>
            <a:r>
              <a:rPr lang="en-US" sz="800" b="0" dirty="0" smtClean="0">
                <a:latin typeface="Tahoma" panose="020B0604030504040204" pitchFamily="34" charset="0"/>
                <a:ea typeface="Tahoma" panose="020B0604030504040204" pitchFamily="34" charset="0"/>
                <a:cs typeface="Tahoma" panose="020B0604030504040204" pitchFamily="34" charset="0"/>
              </a:rPr>
              <a:t>(n=250)</a:t>
            </a:r>
            <a:endParaRPr lang="en-US" sz="800" b="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1"/>
          <p:cNvSpPr>
            <a:spLocks noChangeArrowheads="1"/>
          </p:cNvSpPr>
          <p:nvPr/>
        </p:nvSpPr>
        <p:spPr bwMode="auto">
          <a:xfrm>
            <a:off x="499585" y="1483449"/>
            <a:ext cx="250942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16 – </a:t>
            </a:r>
            <a:r>
              <a:rPr lang="en-CA" altLang="fr-FR" sz="900" dirty="0">
                <a:latin typeface="Tahoma" pitchFamily="34" charset="0"/>
                <a:ea typeface="Times New Roman" pitchFamily="18" charset="0"/>
                <a:cs typeface="Tahoma" pitchFamily="34" charset="0"/>
              </a:rPr>
              <a:t>Gender of owners</a:t>
            </a:r>
            <a:endParaRPr kumimoji="0" lang="en-CA" altLang="fr-FR" sz="800" b="0" i="0" u="none" strike="noStrike" cap="none" normalizeH="0" baseline="0" dirty="0">
              <a:ln>
                <a:noFill/>
              </a:ln>
              <a:solidFill>
                <a:schemeClr val="tx1"/>
              </a:solidFill>
              <a:effectLst/>
            </a:endParaRPr>
          </a:p>
        </p:txBody>
      </p:sp>
      <p:sp>
        <p:nvSpPr>
          <p:cNvPr id="26" name="Rectangle 1"/>
          <p:cNvSpPr>
            <a:spLocks noChangeArrowheads="1"/>
          </p:cNvSpPr>
          <p:nvPr/>
        </p:nvSpPr>
        <p:spPr bwMode="auto">
          <a:xfrm>
            <a:off x="6324302" y="3617664"/>
            <a:ext cx="250942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18 – </a:t>
            </a:r>
            <a:r>
              <a:rPr lang="en-US" altLang="fr-FR" sz="900" dirty="0" smtClean="0">
                <a:latin typeface="Tahoma" pitchFamily="34" charset="0"/>
                <a:ea typeface="Times New Roman" pitchFamily="18" charset="0"/>
                <a:cs typeface="Tahoma" pitchFamily="34" charset="0"/>
              </a:rPr>
              <a:t>Education level of owners</a:t>
            </a:r>
            <a:endParaRPr kumimoji="0" lang="en-US" altLang="fr-FR" sz="800" b="0" i="0" u="none" strike="noStrike" cap="none" normalizeH="0" baseline="0" dirty="0">
              <a:ln>
                <a:noFill/>
              </a:ln>
              <a:solidFill>
                <a:schemeClr val="tx1"/>
              </a:solidFill>
              <a:effectLst/>
            </a:endParaRPr>
          </a:p>
        </p:txBody>
      </p:sp>
      <p:sp>
        <p:nvSpPr>
          <p:cNvPr id="27" name="Rectangle 1"/>
          <p:cNvSpPr>
            <a:spLocks noChangeArrowheads="1"/>
          </p:cNvSpPr>
          <p:nvPr/>
        </p:nvSpPr>
        <p:spPr bwMode="auto">
          <a:xfrm>
            <a:off x="2551815" y="4001576"/>
            <a:ext cx="279551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19 – </a:t>
            </a:r>
            <a:r>
              <a:rPr lang="en-US" altLang="fr-FR" sz="900" dirty="0" smtClean="0">
                <a:latin typeface="Tahoma" pitchFamily="34" charset="0"/>
                <a:ea typeface="Times New Roman" pitchFamily="18" charset="0"/>
                <a:cs typeface="Tahoma" pitchFamily="34" charset="0"/>
              </a:rPr>
              <a:t>Number of years of ownership</a:t>
            </a:r>
            <a:endParaRPr kumimoji="0" lang="en-US" altLang="fr-FR" sz="800" b="0" i="0" u="none" strike="noStrike" cap="none" normalizeH="0" baseline="0" dirty="0">
              <a:ln>
                <a:noFill/>
              </a:ln>
              <a:solidFill>
                <a:schemeClr val="tx1"/>
              </a:solidFill>
              <a:effectLst/>
            </a:endParaRPr>
          </a:p>
        </p:txBody>
      </p:sp>
      <p:sp>
        <p:nvSpPr>
          <p:cNvPr id="28" name="Rectangle 27"/>
          <p:cNvSpPr/>
          <p:nvPr/>
        </p:nvSpPr>
        <p:spPr>
          <a:xfrm>
            <a:off x="6749641" y="1109308"/>
            <a:ext cx="2224236" cy="1107996"/>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Approximately half of respondents were men (56%), 55 years of age or older (51%), owners for more than 15 years (51%) and had high school or less (52%). </a:t>
            </a:r>
          </a:p>
        </p:txBody>
      </p:sp>
      <p:sp>
        <p:nvSpPr>
          <p:cNvPr id="29" name="Rectangle 1"/>
          <p:cNvSpPr>
            <a:spLocks noChangeArrowheads="1"/>
          </p:cNvSpPr>
          <p:nvPr/>
        </p:nvSpPr>
        <p:spPr bwMode="auto">
          <a:xfrm>
            <a:off x="3541453" y="988675"/>
            <a:ext cx="250942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 17 – </a:t>
            </a:r>
            <a:r>
              <a:rPr lang="en-US" altLang="fr-FR" sz="900" dirty="0" smtClean="0">
                <a:latin typeface="Tahoma" pitchFamily="34" charset="0"/>
                <a:ea typeface="Times New Roman" pitchFamily="18" charset="0"/>
                <a:cs typeface="Tahoma" pitchFamily="34" charset="0"/>
              </a:rPr>
              <a:t>Age of owners</a:t>
            </a:r>
            <a:endParaRPr kumimoji="0" lang="en-US" altLang="fr-FR" sz="800" b="0" i="0" u="none" strike="noStrike" cap="none" normalizeH="0" baseline="0" dirty="0">
              <a:ln>
                <a:noFill/>
              </a:ln>
              <a:solidFill>
                <a:schemeClr val="tx1"/>
              </a:solidFill>
              <a:effectLst/>
            </a:endParaRPr>
          </a:p>
        </p:txBody>
      </p:sp>
      <p:sp>
        <p:nvSpPr>
          <p:cNvPr id="16"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a:t>
            </a:r>
            <a:r>
              <a:rPr lang="en-US" sz="2000" b="0" dirty="0" smtClean="0">
                <a:latin typeface="Tahoma" pitchFamily="34" charset="0"/>
              </a:rPr>
              <a:t>. 	Owner succession</a:t>
            </a:r>
            <a:endParaRPr lang="en-US" sz="1400" b="0" dirty="0">
              <a:latin typeface="Tahoma" pitchFamily="34" charset="0"/>
            </a:endParaRPr>
          </a:p>
        </p:txBody>
      </p:sp>
    </p:spTree>
    <p:extLst>
      <p:ext uri="{BB962C8B-B14F-4D97-AF65-F5344CB8AC3E}">
        <p14:creationId xmlns:p14="http://schemas.microsoft.com/office/powerpoint/2010/main" xmlns="" val="337445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5690" y="1401760"/>
            <a:ext cx="3335337" cy="271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5" name="Rectangle 14"/>
          <p:cNvSpPr/>
          <p:nvPr/>
        </p:nvSpPr>
        <p:spPr>
          <a:xfrm>
            <a:off x="5124893" y="3329725"/>
            <a:ext cx="3185447" cy="100283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Slightly fewer than one-third of owners plan on leaving in the next five years.</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Those who plan on leaving are mostly older men (65 years of age or older), who have been owners for more than 20 years.</a:t>
            </a:r>
          </a:p>
        </p:txBody>
      </p:sp>
      <p:sp>
        <p:nvSpPr>
          <p:cNvPr id="16" name="Rectangle 1"/>
          <p:cNvSpPr>
            <a:spLocks noChangeArrowheads="1"/>
          </p:cNvSpPr>
          <p:nvPr/>
        </p:nvSpPr>
        <p:spPr bwMode="auto">
          <a:xfrm>
            <a:off x="340232" y="951373"/>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en-US" altLang="fr-FR" sz="900" dirty="0" smtClean="0">
                <a:latin typeface="Tahoma" pitchFamily="34" charset="0"/>
                <a:ea typeface="Times New Roman" pitchFamily="18" charset="0"/>
                <a:cs typeface="Tahoma" pitchFamily="34" charset="0"/>
              </a:rPr>
              <a:t>20</a:t>
            </a: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en-US" altLang="fr-FR" sz="900" dirty="0" smtClean="0">
                <a:latin typeface="Tahoma" pitchFamily="34" charset="0"/>
                <a:ea typeface="Times New Roman" pitchFamily="18" charset="0"/>
                <a:cs typeface="Tahoma" pitchFamily="34" charset="0"/>
              </a:rPr>
              <a:t>– Plan to leave their position as owner in the next five years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(n=250)</a:t>
            </a:r>
            <a:endParaRPr kumimoji="0" lang="en-US" altLang="fr-FR" sz="800" b="0" i="0" u="none" strike="noStrike" cap="none" normalizeH="0" baseline="0" dirty="0">
              <a:ln>
                <a:noFill/>
              </a:ln>
              <a:solidFill>
                <a:schemeClr val="tx1"/>
              </a:solidFill>
              <a:effectLst/>
            </a:endParaRPr>
          </a:p>
        </p:txBody>
      </p:sp>
      <p:cxnSp>
        <p:nvCxnSpPr>
          <p:cNvPr id="18" name="AutoShape 3"/>
          <p:cNvCxnSpPr>
            <a:cxnSpLocks noChangeShapeType="1"/>
          </p:cNvCxnSpPr>
          <p:nvPr/>
        </p:nvCxnSpPr>
        <p:spPr bwMode="auto">
          <a:xfrm>
            <a:off x="4653321" y="2033575"/>
            <a:ext cx="1138276" cy="0"/>
          </a:xfrm>
          <a:prstGeom prst="straightConnector1">
            <a:avLst/>
          </a:prstGeom>
          <a:noFill/>
          <a:ln w="22225">
            <a:solidFill>
              <a:srgbClr val="F47206"/>
            </a:solidFill>
            <a:round/>
            <a:headEnd/>
            <a:tailEnd/>
          </a:ln>
          <a:extLst>
            <a:ext uri="{909E8E84-426E-40DD-AFC4-6F175D3DCCD1}">
              <a14:hiddenFill xmlns:a14="http://schemas.microsoft.com/office/drawing/2010/main" xmlns="">
                <a:noFill/>
              </a14:hiddenFill>
            </a:ext>
          </a:extLst>
        </p:spPr>
      </p:cxnSp>
      <p:cxnSp>
        <p:nvCxnSpPr>
          <p:cNvPr id="20" name="AutoShape 3"/>
          <p:cNvCxnSpPr>
            <a:cxnSpLocks noChangeShapeType="1"/>
          </p:cNvCxnSpPr>
          <p:nvPr/>
        </p:nvCxnSpPr>
        <p:spPr bwMode="auto">
          <a:xfrm flipV="1">
            <a:off x="1556083" y="4061632"/>
            <a:ext cx="595929" cy="468063"/>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1" name="Rectangle 2"/>
          <p:cNvSpPr>
            <a:spLocks noChangeArrowheads="1"/>
          </p:cNvSpPr>
          <p:nvPr/>
        </p:nvSpPr>
        <p:spPr bwMode="auto">
          <a:xfrm>
            <a:off x="5791597" y="1661468"/>
            <a:ext cx="2023846" cy="708508"/>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Men	36%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55-64 years	43%  +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65+ years	62%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Owner for 20+</a:t>
            </a:r>
            <a:r>
              <a:rPr lang="en-US" altLang="fr-FR" sz="800" b="0" dirty="0" smtClean="0">
                <a:latin typeface="Tahoma" pitchFamily="34" charset="0"/>
                <a:cs typeface="Arial" pitchFamily="34" charset="0"/>
              </a:rPr>
              <a:t> years </a:t>
            </a:r>
            <a:r>
              <a:rPr lang="en-US" sz="800" b="0" dirty="0" smtClean="0">
                <a:latin typeface="Tahoma" pitchFamily="34" charset="0"/>
                <a:cs typeface="Arial" pitchFamily="34" charset="0"/>
              </a:rPr>
              <a:t>	43%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en-US"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sp>
        <p:nvSpPr>
          <p:cNvPr id="22" name="Rectangle 2"/>
          <p:cNvSpPr>
            <a:spLocks noChangeArrowheads="1"/>
          </p:cNvSpPr>
          <p:nvPr/>
        </p:nvSpPr>
        <p:spPr bwMode="auto">
          <a:xfrm>
            <a:off x="842124" y="4529695"/>
            <a:ext cx="2023846" cy="66134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Women	62%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˂45 years </a:t>
            </a:r>
            <a:r>
              <a:rPr lang="en-US" sz="800" b="0" dirty="0" smtClean="0">
                <a:latin typeface="Tahoma" pitchFamily="34" charset="0"/>
                <a:cs typeface="Arial" pitchFamily="34" charset="0"/>
              </a:rPr>
              <a:t>	82%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45-54 years	72%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Owner </a:t>
            </a:r>
            <a:r>
              <a:rPr lang="en-US" altLang="fr-FR" sz="800" b="0" dirty="0" smtClean="0">
                <a:latin typeface="Tahoma" pitchFamily="34" charset="0"/>
                <a:cs typeface="Arial" pitchFamily="34" charset="0"/>
              </a:rPr>
              <a:t>˂5 years</a:t>
            </a:r>
            <a:r>
              <a:rPr lang="en-US" sz="800" b="0" dirty="0" smtClean="0">
                <a:latin typeface="Tahoma" pitchFamily="34" charset="0"/>
                <a:cs typeface="Arial" pitchFamily="34" charset="0"/>
              </a:rPr>
              <a:t>	84% +</a:t>
            </a: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sp>
        <p:nvSpPr>
          <p:cNvPr id="14"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a:t>
            </a:r>
            <a:r>
              <a:rPr lang="en-US" sz="2000" b="0" dirty="0" smtClean="0">
                <a:latin typeface="Tahoma" pitchFamily="34" charset="0"/>
              </a:rPr>
              <a:t>. 	Owner succession</a:t>
            </a:r>
            <a:endParaRPr lang="en-US" sz="1400" b="0" dirty="0">
              <a:latin typeface="Tahoma" pitchFamily="34" charset="0"/>
            </a:endParaRPr>
          </a:p>
        </p:txBody>
      </p:sp>
    </p:spTree>
    <p:extLst>
      <p:ext uri="{BB962C8B-B14F-4D97-AF65-F5344CB8AC3E}">
        <p14:creationId xmlns:p14="http://schemas.microsoft.com/office/powerpoint/2010/main" xmlns="" val="1269221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800" y="1186199"/>
            <a:ext cx="4140200" cy="458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5" name="Rectangle 14"/>
          <p:cNvSpPr/>
          <p:nvPr/>
        </p:nvSpPr>
        <p:spPr>
          <a:xfrm>
            <a:off x="3628681" y="4751906"/>
            <a:ext cx="5312127" cy="157992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Only 12% of owners surveyed are advanced in their succession process or have even lined up a successor, while almost half have not started thinking about succession. (48%).</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Predictably, the largest number of respondents who have begun the succession process or started thinking about succession are those who have been owners for over 20 years.</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Owners who plan on leaving their position in the next five years are more advanced in their planning process.</a:t>
            </a:r>
          </a:p>
        </p:txBody>
      </p:sp>
      <p:sp>
        <p:nvSpPr>
          <p:cNvPr id="16" name="Rectangle 1"/>
          <p:cNvSpPr>
            <a:spLocks noChangeArrowheads="1"/>
          </p:cNvSpPr>
          <p:nvPr/>
        </p:nvSpPr>
        <p:spPr bwMode="auto">
          <a:xfrm>
            <a:off x="340232" y="951372"/>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21</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Stages of succession planning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(n=250)</a:t>
            </a:r>
            <a:endParaRPr kumimoji="0" lang="fr-CA" altLang="fr-FR" sz="800" b="0" i="0" u="none" strike="noStrike" cap="none" normalizeH="0" baseline="0" dirty="0">
              <a:ln>
                <a:noFill/>
              </a:ln>
              <a:solidFill>
                <a:schemeClr val="tx1"/>
              </a:solidFill>
              <a:effectLst/>
            </a:endParaRPr>
          </a:p>
        </p:txBody>
      </p:sp>
      <p:cxnSp>
        <p:nvCxnSpPr>
          <p:cNvPr id="20" name="AutoShape 3"/>
          <p:cNvCxnSpPr>
            <a:cxnSpLocks noChangeShapeType="1"/>
          </p:cNvCxnSpPr>
          <p:nvPr/>
        </p:nvCxnSpPr>
        <p:spPr bwMode="auto">
          <a:xfrm flipV="1">
            <a:off x="4686300" y="1359405"/>
            <a:ext cx="609288" cy="290863"/>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1" name="ZoneTexte 20"/>
          <p:cNvSpPr txBox="1">
            <a:spLocks noChangeArrowheads="1"/>
          </p:cNvSpPr>
          <p:nvPr/>
        </p:nvSpPr>
        <p:spPr bwMode="auto">
          <a:xfrm>
            <a:off x="3163562" y="4309866"/>
            <a:ext cx="585563"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12%</a:t>
            </a:r>
            <a:endParaRPr lang="fr-CA" sz="8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Accolade fermante 21"/>
          <p:cNvSpPr/>
          <p:nvPr/>
        </p:nvSpPr>
        <p:spPr bwMode="auto">
          <a:xfrm>
            <a:off x="2903309" y="3769522"/>
            <a:ext cx="260253" cy="1303639"/>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18" name="Rectangle 2"/>
          <p:cNvSpPr>
            <a:spLocks noChangeArrowheads="1"/>
          </p:cNvSpPr>
          <p:nvPr/>
        </p:nvSpPr>
        <p:spPr bwMode="auto">
          <a:xfrm>
            <a:off x="5238329" y="951372"/>
            <a:ext cx="2085185" cy="107139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Women	60%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˂45 years </a:t>
            </a:r>
            <a:r>
              <a:rPr lang="en-US" sz="800" b="0" dirty="0" smtClean="0">
                <a:latin typeface="Tahoma" pitchFamily="34" charset="0"/>
                <a:cs typeface="Arial" pitchFamily="34" charset="0"/>
              </a:rPr>
              <a:t>	74%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High school or - 	54% +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Owner </a:t>
            </a:r>
            <a:r>
              <a:rPr lang="en-US" altLang="fr-FR" sz="800" b="0" dirty="0" smtClean="0">
                <a:latin typeface="Tahoma" pitchFamily="34" charset="0"/>
                <a:cs typeface="Arial" pitchFamily="34" charset="0"/>
              </a:rPr>
              <a:t>˂5 years</a:t>
            </a:r>
            <a:r>
              <a:rPr lang="en-US" sz="800" b="0" dirty="0" smtClean="0">
                <a:latin typeface="Tahoma" pitchFamily="34" charset="0"/>
                <a:cs typeface="Arial" pitchFamily="34" charset="0"/>
              </a:rPr>
              <a:t>	71%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Owner </a:t>
            </a:r>
            <a:r>
              <a:rPr lang="en-US" altLang="fr-FR" sz="800" b="0" dirty="0" smtClean="0">
                <a:latin typeface="Tahoma" pitchFamily="34" charset="0"/>
                <a:cs typeface="Arial" pitchFamily="34" charset="0"/>
              </a:rPr>
              <a:t>5-9 years </a:t>
            </a:r>
            <a:r>
              <a:rPr lang="en-US" sz="800" b="0" dirty="0" smtClean="0">
                <a:latin typeface="Tahoma" pitchFamily="34" charset="0"/>
                <a:cs typeface="Arial" pitchFamily="34" charset="0"/>
              </a:rPr>
              <a:t>	63% +</a:t>
            </a:r>
          </a:p>
          <a:p>
            <a:pPr marL="85725" indent="-85725" eaLnBrk="0" hangingPunct="0">
              <a:lnSpc>
                <a:spcPts val="10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Planning on leaving the company</a:t>
            </a:r>
            <a:br>
              <a:rPr lang="en-US" sz="800" b="0" dirty="0" smtClean="0">
                <a:latin typeface="Tahoma" pitchFamily="34" charset="0"/>
                <a:cs typeface="Arial" pitchFamily="34" charset="0"/>
              </a:rPr>
            </a:br>
            <a:r>
              <a:rPr lang="en-US" sz="800" b="0" dirty="0" smtClean="0">
                <a:latin typeface="Tahoma" pitchFamily="34" charset="0"/>
                <a:cs typeface="Arial" pitchFamily="34" charset="0"/>
              </a:rPr>
              <a:t>as an owner within 5 years         36%  -</a:t>
            </a: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sp>
        <p:nvSpPr>
          <p:cNvPr id="25" name="Rectangle 2"/>
          <p:cNvSpPr>
            <a:spLocks noChangeArrowheads="1"/>
          </p:cNvSpPr>
          <p:nvPr/>
        </p:nvSpPr>
        <p:spPr bwMode="auto">
          <a:xfrm>
            <a:off x="4725143" y="2235200"/>
            <a:ext cx="2186020" cy="48952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Owner for 20+</a:t>
            </a:r>
            <a:r>
              <a:rPr lang="en-US" altLang="fr-FR" sz="800" b="0" dirty="0" smtClean="0">
                <a:latin typeface="Tahoma" pitchFamily="34" charset="0"/>
                <a:cs typeface="Arial" pitchFamily="34" charset="0"/>
              </a:rPr>
              <a:t> years </a:t>
            </a:r>
            <a:r>
              <a:rPr lang="en-US" sz="800" b="0" dirty="0" smtClean="0">
                <a:latin typeface="Tahoma" pitchFamily="34" charset="0"/>
                <a:cs typeface="Arial" pitchFamily="34" charset="0"/>
              </a:rPr>
              <a:t>	45%  +</a:t>
            </a:r>
          </a:p>
          <a:p>
            <a:pPr marL="85725" indent="-85725" eaLnBrk="0" hangingPunct="0">
              <a:lnSpc>
                <a:spcPts val="10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Planning on leaving the company</a:t>
            </a:r>
            <a:br>
              <a:rPr lang="en-US" sz="800" b="0" dirty="0" smtClean="0">
                <a:latin typeface="Tahoma" pitchFamily="34" charset="0"/>
                <a:cs typeface="Arial" pitchFamily="34" charset="0"/>
              </a:rPr>
            </a:br>
            <a:r>
              <a:rPr lang="en-US" sz="800" b="0" dirty="0" smtClean="0">
                <a:latin typeface="Tahoma" pitchFamily="34" charset="0"/>
                <a:cs typeface="Arial" pitchFamily="34" charset="0"/>
              </a:rPr>
              <a:t>as an owner within 5 years	 32%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en-US"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cxnSp>
        <p:nvCxnSpPr>
          <p:cNvPr id="26" name="AutoShape 3"/>
          <p:cNvCxnSpPr>
            <a:cxnSpLocks noChangeShapeType="1"/>
          </p:cNvCxnSpPr>
          <p:nvPr/>
        </p:nvCxnSpPr>
        <p:spPr bwMode="auto">
          <a:xfrm>
            <a:off x="4081188" y="2502613"/>
            <a:ext cx="643285" cy="0"/>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7" name="Rectangle 2"/>
          <p:cNvSpPr>
            <a:spLocks noChangeArrowheads="1"/>
          </p:cNvSpPr>
          <p:nvPr/>
        </p:nvSpPr>
        <p:spPr bwMode="auto">
          <a:xfrm>
            <a:off x="3420002" y="2955635"/>
            <a:ext cx="2183356" cy="489528"/>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Owner for 20+</a:t>
            </a:r>
            <a:r>
              <a:rPr lang="en-US" altLang="fr-FR" sz="800" b="0" dirty="0" smtClean="0">
                <a:latin typeface="Tahoma" pitchFamily="34" charset="0"/>
                <a:cs typeface="Arial" pitchFamily="34" charset="0"/>
              </a:rPr>
              <a:t> years               </a:t>
            </a:r>
            <a:r>
              <a:rPr lang="en-US" sz="800" b="0" dirty="0" smtClean="0">
                <a:latin typeface="Tahoma" pitchFamily="34" charset="0"/>
                <a:cs typeface="Arial" pitchFamily="34" charset="0"/>
              </a:rPr>
              <a:t>12%  +</a:t>
            </a:r>
          </a:p>
          <a:p>
            <a:pPr marL="85725" indent="-85725" eaLnBrk="0" hangingPunct="0">
              <a:lnSpc>
                <a:spcPts val="10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Planning on leaving the company</a:t>
            </a:r>
            <a:br>
              <a:rPr lang="en-US" sz="800" b="0" dirty="0" smtClean="0">
                <a:latin typeface="Tahoma" pitchFamily="34" charset="0"/>
                <a:cs typeface="Arial" pitchFamily="34" charset="0"/>
              </a:rPr>
            </a:br>
            <a:r>
              <a:rPr lang="en-US" sz="800" b="0" dirty="0" smtClean="0">
                <a:latin typeface="Tahoma" pitchFamily="34" charset="0"/>
                <a:cs typeface="Arial" pitchFamily="34" charset="0"/>
              </a:rPr>
              <a:t>as an owner within 5 years      15%  +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en-US"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cxnSp>
        <p:nvCxnSpPr>
          <p:cNvPr id="28" name="AutoShape 3"/>
          <p:cNvCxnSpPr>
            <a:cxnSpLocks noChangeShapeType="1"/>
          </p:cNvCxnSpPr>
          <p:nvPr/>
        </p:nvCxnSpPr>
        <p:spPr bwMode="auto">
          <a:xfrm flipV="1">
            <a:off x="2769846" y="3214851"/>
            <a:ext cx="643285" cy="21778"/>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17" name="Rectangle 2"/>
          <p:cNvSpPr>
            <a:spLocks noChangeArrowheads="1"/>
          </p:cNvSpPr>
          <p:nvPr/>
        </p:nvSpPr>
        <p:spPr bwMode="auto">
          <a:xfrm>
            <a:off x="4328887" y="3606145"/>
            <a:ext cx="2167606" cy="88170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Men </a:t>
            </a:r>
            <a:r>
              <a:rPr lang="en-US" sz="800" b="0" dirty="0" smtClean="0">
                <a:latin typeface="Tahoma" pitchFamily="34" charset="0"/>
                <a:cs typeface="Arial" pitchFamily="34" charset="0"/>
              </a:rPr>
              <a:t>	 16%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smtClean="0">
                <a:latin typeface="Tahoma" pitchFamily="34" charset="0"/>
                <a:cs typeface="Arial" pitchFamily="34" charset="0"/>
              </a:rPr>
              <a:t>˂45 years </a:t>
            </a:r>
            <a:r>
              <a:rPr lang="en-US" sz="800" b="0" dirty="0" smtClean="0">
                <a:latin typeface="Tahoma" pitchFamily="34" charset="0"/>
                <a:cs typeface="Arial" pitchFamily="34" charset="0"/>
              </a:rPr>
              <a:t>	  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College 	 20%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smtClean="0">
                <a:latin typeface="Tahoma" pitchFamily="34" charset="0"/>
                <a:cs typeface="Arial" pitchFamily="34" charset="0"/>
              </a:rPr>
              <a:t>Owner for </a:t>
            </a:r>
            <a:r>
              <a:rPr lang="en-US" altLang="fr-FR" sz="800" b="0" dirty="0" smtClean="0">
                <a:latin typeface="Tahoma" pitchFamily="34" charset="0"/>
                <a:cs typeface="Arial" pitchFamily="34" charset="0"/>
              </a:rPr>
              <a:t>˂5 years                 4%   -</a:t>
            </a:r>
            <a:endParaRPr lang="en-US" sz="800" b="0" dirty="0" smtClean="0">
              <a:latin typeface="Tahoma" pitchFamily="34" charset="0"/>
              <a:cs typeface="Arial" pitchFamily="34" charset="0"/>
            </a:endParaRPr>
          </a:p>
          <a:p>
            <a:pPr marL="85725" indent="-85725" eaLnBrk="0" hangingPunct="0">
              <a:lnSpc>
                <a:spcPts val="1000"/>
              </a:lnSpc>
              <a:spcBef>
                <a:spcPts val="0"/>
              </a:spcBef>
              <a:buFont typeface="Wingdings" panose="05000000000000000000" pitchFamily="2" charset="2"/>
              <a:buChar char="§"/>
              <a:tabLst>
                <a:tab pos="1073150" algn="l"/>
              </a:tabLst>
              <a:defRPr/>
            </a:pPr>
            <a:r>
              <a:rPr lang="en-US" sz="800" b="0" dirty="0" smtClean="0">
                <a:latin typeface="Tahoma" pitchFamily="34" charset="0"/>
                <a:cs typeface="Arial" pitchFamily="34" charset="0"/>
              </a:rPr>
              <a:t>Planning on leaving the company</a:t>
            </a:r>
            <a:br>
              <a:rPr lang="en-US" sz="800" b="0" dirty="0" smtClean="0">
                <a:latin typeface="Tahoma" pitchFamily="34" charset="0"/>
                <a:cs typeface="Arial" pitchFamily="34" charset="0"/>
              </a:rPr>
            </a:br>
            <a:r>
              <a:rPr lang="en-US" sz="800" b="0" dirty="0" smtClean="0">
                <a:latin typeface="Tahoma" pitchFamily="34" charset="0"/>
                <a:cs typeface="Arial" pitchFamily="34" charset="0"/>
              </a:rPr>
              <a:t>as an owner within 5 years      17%  +</a:t>
            </a: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smtClean="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V="1">
            <a:off x="3619500" y="3927666"/>
            <a:ext cx="702516" cy="493675"/>
          </a:xfrm>
          <a:prstGeom prst="straightConnector1">
            <a:avLst/>
          </a:prstGeom>
          <a:noFill/>
          <a:ln w="22225">
            <a:solidFill>
              <a:srgbClr val="1B467B"/>
            </a:solidFill>
            <a:round/>
            <a:headEnd/>
            <a:tailEnd/>
          </a:ln>
          <a:extLst>
            <a:ext uri="{909E8E84-426E-40DD-AFC4-6F175D3DCCD1}">
              <a14:hiddenFill xmlns:a14="http://schemas.microsoft.com/office/drawing/2010/main" xmlns="">
                <a:noFill/>
              </a14:hiddenFill>
            </a:ext>
          </a:extLst>
        </p:spPr>
      </p:cxnSp>
      <p:sp>
        <p:nvSpPr>
          <p:cNvPr id="29"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a:t>
            </a:r>
            <a:r>
              <a:rPr lang="en-US" sz="2000" b="0" dirty="0" smtClean="0">
                <a:latin typeface="Tahoma" pitchFamily="34" charset="0"/>
              </a:rPr>
              <a:t>. 	Owner succession</a:t>
            </a:r>
            <a:endParaRPr lang="en-US" sz="1400" b="0" dirty="0">
              <a:latin typeface="Tahoma" pitchFamily="34" charset="0"/>
            </a:endParaRPr>
          </a:p>
        </p:txBody>
      </p:sp>
    </p:spTree>
    <p:extLst>
      <p:ext uri="{BB962C8B-B14F-4D97-AF65-F5344CB8AC3E}">
        <p14:creationId xmlns:p14="http://schemas.microsoft.com/office/powerpoint/2010/main" xmlns="" val="1693504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712" y="1433724"/>
            <a:ext cx="3335337" cy="271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5" name="Rectangle 14"/>
          <p:cNvSpPr/>
          <p:nvPr/>
        </p:nvSpPr>
        <p:spPr>
          <a:xfrm>
            <a:off x="542078" y="4565107"/>
            <a:ext cx="7967701"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Two-thirds of those owners who plan on leaving their company in the next five years and who have started thinking about succession claim to be facing particular issues or challenges, such as finding a buyer, financial challenges, family challenges, etc.</a:t>
            </a:r>
          </a:p>
        </p:txBody>
      </p:sp>
      <p:sp>
        <p:nvSpPr>
          <p:cNvPr id="16" name="Rectangle 1"/>
          <p:cNvSpPr>
            <a:spLocks noChangeArrowheads="1"/>
          </p:cNvSpPr>
          <p:nvPr/>
        </p:nvSpPr>
        <p:spPr bwMode="auto">
          <a:xfrm>
            <a:off x="340232" y="1155381"/>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22</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Particular concerns or challenges related to succession planning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en-US" altLang="fr-FR" sz="800" b="0" i="0" u="none" strike="noStrike" cap="none" normalizeH="0" baseline="0" dirty="0">
              <a:ln>
                <a:noFill/>
              </a:ln>
              <a:solidFill>
                <a:srgbClr val="FF0000"/>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xmlns="" val="3724083858"/>
              </p:ext>
            </p:extLst>
          </p:nvPr>
        </p:nvGraphicFramePr>
        <p:xfrm>
          <a:off x="5229895" y="2799916"/>
          <a:ext cx="3497921" cy="1325880"/>
        </p:xfrm>
        <a:graphic>
          <a:graphicData uri="http://schemas.openxmlformats.org/drawingml/2006/table">
            <a:tbl>
              <a:tblPr/>
              <a:tblGrid>
                <a:gridCol w="2724971">
                  <a:extLst>
                    <a:ext uri="{9D8B030D-6E8A-4147-A177-3AD203B41FA5}">
                      <a16:colId xmlns="" xmlns:a16="http://schemas.microsoft.com/office/drawing/2014/main" val="20000"/>
                    </a:ext>
                  </a:extLst>
                </a:gridCol>
                <a:gridCol w="772950">
                  <a:extLst>
                    <a:ext uri="{9D8B030D-6E8A-4147-A177-3AD203B41FA5}">
                      <a16:colId xmlns=""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Financial planning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No succession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Seeking purchaser/financing from purchasers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Family challenges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Other</a:t>
                      </a:r>
                      <a:endParaRPr kumimoji="0" lang="en-US" sz="850" b="0" i="0" u="sng" strike="noStrike" kern="1200" cap="none" normalizeH="0" baseline="0" noProof="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Did not know/refused to answer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5" name="Rectangle 1"/>
          <p:cNvSpPr>
            <a:spLocks noChangeArrowheads="1"/>
          </p:cNvSpPr>
          <p:nvPr/>
        </p:nvSpPr>
        <p:spPr bwMode="auto">
          <a:xfrm>
            <a:off x="5191131" y="2344296"/>
            <a:ext cx="34622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effectLst/>
                <a:latin typeface="Tahoma" pitchFamily="34" charset="0"/>
                <a:ea typeface="Times New Roman" pitchFamily="18" charset="0"/>
                <a:cs typeface="Tahoma" pitchFamily="34" charset="0"/>
              </a:rPr>
              <a:t>Table </a:t>
            </a:r>
            <a:r>
              <a:rPr lang="en-CA" altLang="fr-FR" sz="900" dirty="0">
                <a:latin typeface="Tahoma" pitchFamily="34" charset="0"/>
                <a:ea typeface="Times New Roman" pitchFamily="18" charset="0"/>
                <a:cs typeface="Tahoma" pitchFamily="34" charset="0"/>
              </a:rPr>
              <a:t>18 – Particular concerns or challenges related to succession planning </a:t>
            </a:r>
            <a:r>
              <a:rPr kumimoji="0" lang="en-CA" altLang="fr-FR" sz="800" b="0" i="0" u="none" strike="noStrike" cap="none" normalizeH="0" baseline="0" dirty="0">
                <a:ln>
                  <a:noFill/>
                </a:ln>
                <a:effectLst/>
                <a:latin typeface="Tahoma" pitchFamily="34" charset="0"/>
                <a:ea typeface="Times New Roman" pitchFamily="18" charset="0"/>
                <a:cs typeface="Tahoma" pitchFamily="34" charset="0"/>
              </a:rPr>
              <a:t>(n=30)</a:t>
            </a:r>
            <a:endParaRPr kumimoji="0" lang="en-CA" altLang="fr-FR" sz="800" b="0" i="0" u="none" strike="noStrike" cap="none" normalizeH="0" baseline="0" dirty="0">
              <a:ln>
                <a:noFill/>
              </a:ln>
              <a:effectLst/>
            </a:endParaRPr>
          </a:p>
        </p:txBody>
      </p:sp>
      <p:cxnSp>
        <p:nvCxnSpPr>
          <p:cNvPr id="17" name="Connecteur droit avec flèche 16"/>
          <p:cNvCxnSpPr/>
          <p:nvPr/>
        </p:nvCxnSpPr>
        <p:spPr bwMode="auto">
          <a:xfrm>
            <a:off x="4563810" y="3139567"/>
            <a:ext cx="627321" cy="0"/>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Rectangle 1"/>
          <p:cNvSpPr>
            <a:spLocks noChangeArrowheads="1"/>
          </p:cNvSpPr>
          <p:nvPr/>
        </p:nvSpPr>
        <p:spPr bwMode="auto">
          <a:xfrm>
            <a:off x="351661" y="5442259"/>
            <a:ext cx="8169547"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a:t>
            </a:r>
            <a:r>
              <a:rPr kumimoji="0" lang="en-CA" altLang="fr-FR" sz="900" b="0" i="1" u="sng" strike="noStrike" cap="none" normalizeH="0" baseline="0" dirty="0">
                <a:ln>
                  <a:noFill/>
                </a:ln>
                <a:solidFill>
                  <a:schemeClr val="tx1"/>
                </a:solidFill>
                <a:effectLst/>
                <a:latin typeface="Tahoma" pitchFamily="34" charset="0"/>
                <a:ea typeface="Times New Roman" pitchFamily="18" charset="0"/>
                <a:cs typeface="Tahoma" pitchFamily="34" charset="0"/>
              </a:rPr>
              <a:t>Base </a:t>
            </a:r>
            <a:r>
              <a:rPr lang="en-CA" altLang="fr-FR" sz="900" b="0" i="1" u="sng" dirty="0">
                <a:latin typeface="Tahoma" pitchFamily="34" charset="0"/>
                <a:ea typeface="Times New Roman" pitchFamily="18" charset="0"/>
                <a:cs typeface="Tahoma" pitchFamily="34" charset="0"/>
              </a:rPr>
              <a:t>of respondents</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Respondents</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are owners who plan on leaving their position as company owner in the next five years </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(72, </a:t>
            </a:r>
            <a:r>
              <a:rPr lang="en-CA" altLang="fr-FR" sz="900" b="0" i="1" dirty="0">
                <a:latin typeface="Tahoma" pitchFamily="34" charset="0"/>
                <a:ea typeface="Times New Roman" pitchFamily="18" charset="0"/>
                <a:cs typeface="Tahoma" pitchFamily="34" charset="0"/>
              </a:rPr>
              <a:t>or</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29</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of 250, </a:t>
            </a:r>
            <a:r>
              <a:rPr lang="en-CA" altLang="fr-FR" sz="900" b="0" i="1" dirty="0">
                <a:latin typeface="Tahoma" pitchFamily="34" charset="0"/>
                <a:ea typeface="Times New Roman" pitchFamily="18" charset="0"/>
                <a:cs typeface="Tahoma" pitchFamily="34" charset="0"/>
              </a:rPr>
              <a:t>see</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CA" altLang="fr-FR" sz="900" b="0" i="1" dirty="0">
                <a:latin typeface="Tahoma" pitchFamily="34" charset="0"/>
                <a:ea typeface="Times New Roman" pitchFamily="18" charset="0"/>
                <a:cs typeface="Tahoma" pitchFamily="34" charset="0"/>
              </a:rPr>
              <a:t>F</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igure 20 </a:t>
            </a:r>
            <a:r>
              <a:rPr lang="en-CA" altLang="fr-FR" sz="900" b="0" i="1" dirty="0">
                <a:latin typeface="Tahoma" pitchFamily="34" charset="0"/>
                <a:ea typeface="Times New Roman" pitchFamily="18" charset="0"/>
                <a:cs typeface="Tahoma" pitchFamily="34" charset="0"/>
              </a:rPr>
              <a:t>on</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page 34)</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b="0" i="1" dirty="0">
                <a:latin typeface="Tahoma" pitchFamily="34" charset="0"/>
                <a:ea typeface="Times New Roman" pitchFamily="18" charset="0"/>
                <a:cs typeface="Tahoma" pitchFamily="34" charset="0"/>
              </a:rPr>
              <a:t>AND</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who have at least started thinking about succession</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(72 </a:t>
            </a:r>
            <a:r>
              <a:rPr lang="en-CA" altLang="fr-FR" sz="900" b="0" i="1" dirty="0">
                <a:latin typeface="Tahoma" pitchFamily="34" charset="0"/>
                <a:ea typeface="Times New Roman" pitchFamily="18" charset="0"/>
                <a:cs typeface="Tahoma" pitchFamily="34" charset="0"/>
              </a:rPr>
              <a:t>minus</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26 (36% of 72)who have not given it any thought; see the bubble at the top of Figure 21 </a:t>
            </a:r>
            <a:r>
              <a:rPr lang="en-CA" altLang="fr-FR" sz="900" b="0" i="1" dirty="0">
                <a:latin typeface="Tahoma" pitchFamily="34" charset="0"/>
                <a:ea typeface="Times New Roman" pitchFamily="18" charset="0"/>
                <a:cs typeface="Tahoma" pitchFamily="34" charset="0"/>
              </a:rPr>
              <a:t>on</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page 35). </a:t>
            </a:r>
            <a:endParaRPr kumimoji="0" lang="en-CA" altLang="fr-FR" sz="800" b="0" i="1" u="none" strike="noStrike" cap="none" normalizeH="0" baseline="0" dirty="0">
              <a:ln>
                <a:noFill/>
              </a:ln>
              <a:solidFill>
                <a:srgbClr val="FF0000"/>
              </a:solidFill>
              <a:effectLst/>
            </a:endParaRPr>
          </a:p>
        </p:txBody>
      </p:sp>
      <p:sp>
        <p:nvSpPr>
          <p:cNvPr id="19"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a:t>
            </a:r>
            <a:r>
              <a:rPr lang="en-US" sz="2000" b="0" dirty="0" smtClean="0">
                <a:latin typeface="Tahoma" pitchFamily="34" charset="0"/>
              </a:rPr>
              <a:t>. 	Owner succession</a:t>
            </a:r>
            <a:endParaRPr lang="en-US" sz="1400" b="0" dirty="0">
              <a:latin typeface="Tahoma" pitchFamily="34" charset="0"/>
            </a:endParaRPr>
          </a:p>
        </p:txBody>
      </p:sp>
    </p:spTree>
    <p:extLst>
      <p:ext uri="{BB962C8B-B14F-4D97-AF65-F5344CB8AC3E}">
        <p14:creationId xmlns:p14="http://schemas.microsoft.com/office/powerpoint/2010/main" xmlns="" val="1741999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5" name="Rectangle 14"/>
          <p:cNvSpPr/>
          <p:nvPr/>
        </p:nvSpPr>
        <p:spPr>
          <a:xfrm>
            <a:off x="459596" y="4538293"/>
            <a:ext cx="8152776"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Most owners who plan on leaving their company in the next five years and have started thinking about succession have contacted or plan on contacting a tax attorney or accountant (72%), or a notary or lawyer (59%). Less than half have contacted or plan on contacting a financial planner (46%) or a succession specialist (41%).</a:t>
            </a:r>
          </a:p>
        </p:txBody>
      </p:sp>
      <p:sp>
        <p:nvSpPr>
          <p:cNvPr id="16" name="Rectangle 1"/>
          <p:cNvSpPr>
            <a:spLocks noChangeArrowheads="1"/>
          </p:cNvSpPr>
          <p:nvPr/>
        </p:nvSpPr>
        <p:spPr bwMode="auto">
          <a:xfrm>
            <a:off x="340232" y="951372"/>
            <a:ext cx="750659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23</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Have contacted or plan on contacting the following resources regarding succession planning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en-US" altLang="fr-FR" sz="800" b="0" i="0" u="none" strike="noStrike" cap="none" normalizeH="0" baseline="0" dirty="0">
              <a:ln>
                <a:noFill/>
              </a:ln>
              <a:solidFill>
                <a:schemeClr val="tx1"/>
              </a:solidFill>
              <a:effectLst/>
            </a:endParaRPr>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4535" y="1656319"/>
            <a:ext cx="5499100" cy="2182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a:t>
            </a:r>
            <a:r>
              <a:rPr lang="en-US" sz="2000" b="0" dirty="0" smtClean="0">
                <a:latin typeface="Tahoma" pitchFamily="34" charset="0"/>
              </a:rPr>
              <a:t>. 	Owner succession</a:t>
            </a:r>
            <a:endParaRPr lang="en-US" sz="1400" b="0" dirty="0">
              <a:latin typeface="Tahoma" pitchFamily="34" charset="0"/>
            </a:endParaRPr>
          </a:p>
        </p:txBody>
      </p:sp>
    </p:spTree>
    <p:extLst>
      <p:ext uri="{BB962C8B-B14F-4D97-AF65-F5344CB8AC3E}">
        <p14:creationId xmlns:p14="http://schemas.microsoft.com/office/powerpoint/2010/main" xmlns="" val="70644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965" y="1408593"/>
            <a:ext cx="4486275"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5" name="Rectangle 14"/>
          <p:cNvSpPr/>
          <p:nvPr/>
        </p:nvSpPr>
        <p:spPr>
          <a:xfrm>
            <a:off x="4954772" y="3926009"/>
            <a:ext cx="3900659"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would most like to receive individual coaching for themselves (41%) or their successors (33%). </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Those who would like to receive training are most interested in learning about financial planning and taxation. </a:t>
            </a:r>
          </a:p>
        </p:txBody>
      </p:sp>
      <p:sp>
        <p:nvSpPr>
          <p:cNvPr id="16" name="Rectangle 1"/>
          <p:cNvSpPr>
            <a:spLocks noChangeArrowheads="1"/>
          </p:cNvSpPr>
          <p:nvPr/>
        </p:nvSpPr>
        <p:spPr bwMode="auto">
          <a:xfrm>
            <a:off x="340232" y="919473"/>
            <a:ext cx="750659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smtClean="0">
                <a:ln>
                  <a:noFill/>
                </a:ln>
                <a:solidFill>
                  <a:schemeClr val="tx1"/>
                </a:solidFill>
                <a:effectLst/>
                <a:latin typeface="Tahoma" pitchFamily="34" charset="0"/>
                <a:ea typeface="Times New Roman" pitchFamily="18" charset="0"/>
                <a:cs typeface="Tahoma" pitchFamily="34" charset="0"/>
              </a:rPr>
              <a:t> </a:t>
            </a:r>
            <a:r>
              <a:rPr lang="en-US" altLang="fr-FR" sz="900" dirty="0" smtClean="0">
                <a:latin typeface="Tahoma" pitchFamily="34" charset="0"/>
                <a:ea typeface="Times New Roman" pitchFamily="18" charset="0"/>
                <a:cs typeface="Tahoma" pitchFamily="34" charset="0"/>
              </a:rPr>
              <a:t>24</a:t>
            </a:r>
            <a:r>
              <a:rPr kumimoji="0" lang="en-US" altLang="fr-FR" sz="9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en-US" altLang="fr-FR" sz="900" dirty="0" smtClean="0">
                <a:latin typeface="Tahoma" pitchFamily="34" charset="0"/>
                <a:ea typeface="Times New Roman" pitchFamily="18" charset="0"/>
                <a:cs typeface="Tahoma" pitchFamily="34" charset="0"/>
              </a:rPr>
              <a:t>– Desired support with regards to succession planning </a:t>
            </a:r>
            <a:r>
              <a:rPr kumimoji="0" lang="en-US" altLang="fr-F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(n=46)</a:t>
            </a:r>
            <a:endParaRPr kumimoji="0" lang="en-US" altLang="fr-FR" sz="800" b="0" i="0" u="none" strike="noStrike" cap="none" normalizeH="0" baseline="0" dirty="0">
              <a:ln>
                <a:noFill/>
              </a:ln>
              <a:solidFill>
                <a:schemeClr val="tx1"/>
              </a:solidFill>
              <a:effectLst/>
            </a:endParaRPr>
          </a:p>
        </p:txBody>
      </p:sp>
      <p:graphicFrame>
        <p:nvGraphicFramePr>
          <p:cNvPr id="17" name="Tableau 16"/>
          <p:cNvGraphicFramePr>
            <a:graphicFrameLocks noGrp="1"/>
          </p:cNvGraphicFramePr>
          <p:nvPr>
            <p:extLst>
              <p:ext uri="{D42A27DB-BD31-4B8C-83A1-F6EECF244321}">
                <p14:modId xmlns:p14="http://schemas.microsoft.com/office/powerpoint/2010/main" xmlns="" val="442577964"/>
              </p:ext>
            </p:extLst>
          </p:nvPr>
        </p:nvGraphicFramePr>
        <p:xfrm>
          <a:off x="5433645" y="2065690"/>
          <a:ext cx="3406549" cy="922020"/>
        </p:xfrm>
        <a:graphic>
          <a:graphicData uri="http://schemas.openxmlformats.org/drawingml/2006/table">
            <a:tbl>
              <a:tblPr/>
              <a:tblGrid>
                <a:gridCol w="2724971">
                  <a:extLst>
                    <a:ext uri="{9D8B030D-6E8A-4147-A177-3AD203B41FA5}">
                      <a16:colId xmlns="" xmlns:a16="http://schemas.microsoft.com/office/drawing/2014/main" val="20000"/>
                    </a:ext>
                  </a:extLst>
                </a:gridCol>
                <a:gridCol w="681578">
                  <a:extLst>
                    <a:ext uri="{9D8B030D-6E8A-4147-A177-3AD203B41FA5}">
                      <a16:colId xmlns=""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Subjects/themes of these workshops or training sessions (n=7)</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smtClean="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solidFill>
                      <a:srgbClr val="FDCBA1"/>
                    </a:solidFill>
                  </a:tcPr>
                </a:tc>
                <a:extLst>
                  <a:ext uri="{0D108BD9-81ED-4DB2-BD59-A6C34878D82A}">
                    <a16:rowId xmlns="" xmlns:a16="http://schemas.microsoft.com/office/drawing/2014/main" val="10000"/>
                  </a:ext>
                </a:extLst>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Financial aspect/financial planning/taxation</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smtClean="0">
                          <a:ln>
                            <a:noFill/>
                          </a:ln>
                          <a:solidFill>
                            <a:schemeClr val="tx1"/>
                          </a:solidFill>
                          <a:effectLst/>
                          <a:latin typeface="Tahoma" pitchFamily="34" charset="0"/>
                          <a:ea typeface="Times New Roman" pitchFamily="18" charset="0"/>
                          <a:cs typeface="Tahoma" pitchFamily="34" charset="0"/>
                        </a:rPr>
                        <a:t>43%</a:t>
                      </a:r>
                      <a:endPar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Other*</a:t>
                      </a:r>
                      <a:endParaRPr kumimoji="0" lang="en-US" sz="850" b="0" i="0" u="none" strike="noStrike" kern="1200"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smtClean="0">
                          <a:ln>
                            <a:noFill/>
                          </a:ln>
                          <a:solidFill>
                            <a:schemeClr val="tx1"/>
                          </a:solidFill>
                          <a:effectLst/>
                          <a:latin typeface="Tahoma" pitchFamily="34" charset="0"/>
                          <a:ea typeface="Times New Roman" pitchFamily="18" charset="0"/>
                          <a:cs typeface="Tahoma" pitchFamily="34" charset="0"/>
                        </a:rPr>
                        <a:t>72%</a:t>
                      </a:r>
                      <a:endPar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smtClean="0">
                          <a:ln>
                            <a:noFill/>
                          </a:ln>
                          <a:solidFill>
                            <a:schemeClr val="tx1"/>
                          </a:solidFill>
                          <a:effectLst/>
                          <a:latin typeface="Tahoma" pitchFamily="34" charset="0"/>
                          <a:ea typeface="Times New Roman" pitchFamily="18" charset="0"/>
                          <a:cs typeface="Tahoma" pitchFamily="34" charset="0"/>
                        </a:rPr>
                        <a:t>Did not know/refused to answer</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smtClean="0">
                          <a:ln>
                            <a:noFill/>
                          </a:ln>
                          <a:solidFill>
                            <a:schemeClr val="tx1"/>
                          </a:solidFill>
                          <a:effectLst/>
                          <a:latin typeface="Tahoma" pitchFamily="34" charset="0"/>
                          <a:ea typeface="Times New Roman" pitchFamily="18" charset="0"/>
                          <a:cs typeface="Tahoma" pitchFamily="34" charset="0"/>
                        </a:rPr>
                        <a:t>29%</a:t>
                      </a:r>
                      <a:endPar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cxnSp>
        <p:nvCxnSpPr>
          <p:cNvPr id="5" name="Connecteur droit avec flèche 4"/>
          <p:cNvCxnSpPr/>
          <p:nvPr/>
        </p:nvCxnSpPr>
        <p:spPr bwMode="auto">
          <a:xfrm flipV="1">
            <a:off x="3680168" y="2201759"/>
            <a:ext cx="1706246" cy="715328"/>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Rectangle 2"/>
          <p:cNvSpPr/>
          <p:nvPr/>
        </p:nvSpPr>
        <p:spPr bwMode="auto">
          <a:xfrm>
            <a:off x="5433646" y="3016789"/>
            <a:ext cx="3421785" cy="576563"/>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CA" sz="800" b="0" i="1" dirty="0">
                <a:latin typeface="Tahoma" panose="020B0604030504040204" pitchFamily="34" charset="0"/>
                <a:ea typeface="Tahoma" panose="020B0604030504040204" pitchFamily="34" charset="0"/>
                <a:cs typeface="Tahoma" panose="020B0604030504040204" pitchFamily="34" charset="0"/>
              </a:rPr>
              <a:t>Verbatim</a:t>
            </a:r>
            <a:r>
              <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CA" sz="800" b="0" i="1" dirty="0">
                <a:latin typeface="Tahoma" panose="020B0604030504040204" pitchFamily="34" charset="0"/>
                <a:ea typeface="Tahoma" panose="020B0604030504040204" pitchFamily="34" charset="0"/>
                <a:cs typeface="Tahoma" panose="020B0604030504040204" pitchFamily="34" charset="0"/>
              </a:rPr>
              <a:t>of</a:t>
            </a:r>
            <a:r>
              <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answers: “human resources”;</a:t>
            </a:r>
            <a:r>
              <a:rPr lang="en-CA" sz="800" b="0" i="1" dirty="0">
                <a:latin typeface="Tahoma" panose="020B0604030504040204" pitchFamily="34" charset="0"/>
                <a:ea typeface="Tahoma" panose="020B0604030504040204" pitchFamily="34" charset="0"/>
                <a:cs typeface="Tahoma" panose="020B0604030504040204" pitchFamily="34" charset="0"/>
              </a:rPr>
              <a:t> “transfer”; “how to find a qualified notary or attorney”; “choosing a good successor” (avoid including emotions)”; “coaching with regards to managing the sale (how to take all the steps)”</a:t>
            </a:r>
            <a:endPar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a:t>
            </a:r>
            <a:r>
              <a:rPr lang="en-US" sz="2000" b="0" dirty="0" smtClean="0">
                <a:latin typeface="Tahoma" pitchFamily="34" charset="0"/>
              </a:rPr>
              <a:t>. 	Owner succession</a:t>
            </a:r>
            <a:endParaRPr lang="en-US" sz="1400" b="0" dirty="0">
              <a:latin typeface="Tahoma" pitchFamily="34" charset="0"/>
            </a:endParaRPr>
          </a:p>
        </p:txBody>
      </p:sp>
    </p:spTree>
    <p:extLst>
      <p:ext uri="{BB962C8B-B14F-4D97-AF65-F5344CB8AC3E}">
        <p14:creationId xmlns:p14="http://schemas.microsoft.com/office/powerpoint/2010/main" xmlns="" val="72983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4475" y="1730539"/>
            <a:ext cx="3335337" cy="2713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
        <p:nvSpPr>
          <p:cNvPr id="15" name="Rectangle 14"/>
          <p:cNvSpPr/>
          <p:nvPr/>
        </p:nvSpPr>
        <p:spPr>
          <a:xfrm>
            <a:off x="459597" y="5016027"/>
            <a:ext cx="8050182" cy="425758"/>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Close to three-quarters of owners who plan on leaving their company in the next five years and have started thinking about succession claim to know its market value. This value is mostly based on the market value (76%) or the book value (52%). </a:t>
            </a:r>
          </a:p>
        </p:txBody>
      </p:sp>
      <p:sp>
        <p:nvSpPr>
          <p:cNvPr id="16" name="Rectangle 1"/>
          <p:cNvSpPr>
            <a:spLocks noChangeArrowheads="1"/>
          </p:cNvSpPr>
          <p:nvPr/>
        </p:nvSpPr>
        <p:spPr bwMode="auto">
          <a:xfrm>
            <a:off x="340232" y="951373"/>
            <a:ext cx="698328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25</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 Knowledge of the company’s market value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en-CA" altLang="fr-FR" sz="800" b="0" i="0" u="none" strike="noStrike" cap="none" normalizeH="0" baseline="0" dirty="0">
              <a:ln>
                <a:noFill/>
              </a:ln>
              <a:solidFill>
                <a:schemeClr val="tx1"/>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xmlns="" val="3530057723"/>
              </p:ext>
            </p:extLst>
          </p:nvPr>
        </p:nvGraphicFramePr>
        <p:xfrm>
          <a:off x="5314959" y="3408347"/>
          <a:ext cx="3042235" cy="883920"/>
        </p:xfrm>
        <a:graphic>
          <a:graphicData uri="http://schemas.openxmlformats.org/drawingml/2006/table">
            <a:tbl>
              <a:tblPr/>
              <a:tblGrid>
                <a:gridCol w="2361752">
                  <a:extLst>
                    <a:ext uri="{9D8B030D-6E8A-4147-A177-3AD203B41FA5}">
                      <a16:colId xmlns="" xmlns:a16="http://schemas.microsoft.com/office/drawing/2014/main" val="20000"/>
                    </a:ext>
                  </a:extLst>
                </a:gridCol>
                <a:gridCol w="680483">
                  <a:extLst>
                    <a:ext uri="{9D8B030D-6E8A-4147-A177-3AD203B41FA5}">
                      <a16:colId xmlns="" xmlns:a16="http://schemas.microsoft.com/office/drawing/2014/main" val="20001"/>
                    </a:ext>
                  </a:extLst>
                </a:gridCol>
              </a:tblGrid>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Market value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76%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Book value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52%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The amount needed for your retirement</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Other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5" name="Rectangle 1"/>
          <p:cNvSpPr>
            <a:spLocks noChangeArrowheads="1"/>
          </p:cNvSpPr>
          <p:nvPr/>
        </p:nvSpPr>
        <p:spPr bwMode="auto">
          <a:xfrm>
            <a:off x="5191131" y="2960422"/>
            <a:ext cx="3462273" cy="353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19 – Basis for the market value of a company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(n=33)</a:t>
            </a:r>
            <a:endParaRPr kumimoji="0" lang="en-US" altLang="fr-FR" sz="800" b="0" i="0" u="none" strike="noStrike" cap="none" normalizeH="0" baseline="0" dirty="0">
              <a:ln>
                <a:noFill/>
              </a:ln>
              <a:solidFill>
                <a:schemeClr val="tx1"/>
              </a:solidFill>
              <a:effectLst/>
            </a:endParaRPr>
          </a:p>
        </p:txBody>
      </p:sp>
      <p:cxnSp>
        <p:nvCxnSpPr>
          <p:cNvPr id="17" name="Connecteur droit avec flèche 16"/>
          <p:cNvCxnSpPr/>
          <p:nvPr/>
        </p:nvCxnSpPr>
        <p:spPr bwMode="auto">
          <a:xfrm flipV="1">
            <a:off x="4359727" y="3172408"/>
            <a:ext cx="734787" cy="424748"/>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a:t>
            </a:r>
            <a:r>
              <a:rPr lang="en-US" sz="2000" b="0" dirty="0" smtClean="0">
                <a:latin typeface="Tahoma" pitchFamily="34" charset="0"/>
              </a:rPr>
              <a:t>. 	Owner succession</a:t>
            </a:r>
            <a:endParaRPr lang="en-US" sz="1400" b="0" dirty="0">
              <a:latin typeface="Tahoma" pitchFamily="34" charset="0"/>
            </a:endParaRPr>
          </a:p>
        </p:txBody>
      </p:sp>
    </p:spTree>
    <p:extLst>
      <p:ext uri="{BB962C8B-B14F-4D97-AF65-F5344CB8AC3E}">
        <p14:creationId xmlns:p14="http://schemas.microsoft.com/office/powerpoint/2010/main" xmlns="" val="318525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4924409"/>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en-CA" sz="1100" i="1" dirty="0">
                <a:latin typeface="Tahoma" panose="020B0604030504040204" pitchFamily="34" charset="0"/>
                <a:ea typeface="Tahoma" panose="020B0604030504040204" pitchFamily="34" charset="0"/>
                <a:cs typeface="Tahoma" panose="020B0604030504040204" pitchFamily="34" charset="0"/>
              </a:rPr>
              <a:t>Labour issues and highlights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In terms of labour, the most important issues facing the companies surveyed are recruiting (81%) and retention (84%) of qualified labour and the integration of employees from the younger generation (less than 35 years of age) (83%). </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Succession for executive/managerial positions (74%) and the recruiting of seasonal labour (71%) are also important challenges facing companies in the region.</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Most companies are open to hiring people from Indigenous communities (80%) or immigrants (72%).</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With respect to human resources in the next few years, the companies surveyed cited the retention of their employees (70%) and recruiting new people (44%) as the main objectives.  In addition, one quarter of the companies (25%) believe they will be facing the possibility of having to train their employees.</a:t>
            </a:r>
          </a:p>
          <a:p>
            <a:pPr marL="0" indent="0" defTabSz="966788" eaLnBrk="1" hangingPunct="1">
              <a:spcBef>
                <a:spcPts val="300"/>
              </a:spcBef>
              <a:spcAft>
                <a:spcPts val="600"/>
              </a:spcAft>
              <a:buNone/>
            </a:pPr>
            <a:endParaRPr lang="en-CA" sz="1100" i="1" dirty="0" smtClean="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en-CA" sz="1100" i="1" dirty="0" smtClean="0">
                <a:latin typeface="Tahoma" panose="020B0604030504040204" pitchFamily="34" charset="0"/>
                <a:ea typeface="Tahoma" panose="020B0604030504040204" pitchFamily="34" charset="0"/>
                <a:cs typeface="Tahoma" panose="020B0604030504040204" pitchFamily="34" charset="0"/>
              </a:rPr>
              <a:t>Recruiting </a:t>
            </a:r>
            <a:r>
              <a:rPr lang="en-CA" sz="1100" i="1" dirty="0">
                <a:latin typeface="Tahoma" panose="020B0604030504040204" pitchFamily="34" charset="0"/>
                <a:ea typeface="Tahoma" panose="020B0604030504040204" pitchFamily="34" charset="0"/>
                <a:cs typeface="Tahoma" panose="020B0604030504040204" pitchFamily="34" charset="0"/>
              </a:rPr>
              <a:t>workers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Companies in the region hired 5.5 employees on average in the past year, i.e., 1.6 full time (29%), 1.4 part time (25%) and 2.4 seasonal (44%). Close to half of the companies indicated that recruiting employees has been difficult, particularly due to the lack of labour and applicants. Recruiting is generally done through referrals from people who know somebody or from employees (66%), through the social media (32%), Emploi-Québec (27%) and newspapers (24%).   </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Companies will have 3.5 positions to fill on average in the coming year, i.e., 1.1 full time (31%) 1.1 part time (31%) and 1.3 seasonal (37%). That said, 32% of the companies that responded do not anticipate having to fill any positions and 56% specifically said they will not have any full-time positions to fill. Slightly more than half of the companies that employ seasonal workers (54%) would be interested in working in cooperation with other employers that hire during different times of the year than them in order to fill seasonal positions. </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The lack of workers is perceived as an impediment to growth by more than half of the companies surveyed (53%). The consequences of this situation are many – employees have to work more hours (37%) and the company must turn down contracts or orders (30%). To make up for the shortage, companies in the region have taken numerous measures such as increasing salaries (45%), hiring less qualified workers (43%), younger people (42%) or retirees (39%).</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Highlights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3434375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4127" y="8989"/>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smtClean="0">
                <a:latin typeface="Tahoma" pitchFamily="34" charset="0"/>
              </a:rPr>
              <a:t>Appendix – Verbatim accounts</a:t>
            </a:r>
            <a:endParaRPr lang="en-US" sz="1400" b="0" dirty="0">
              <a:latin typeface="Tahoma" pitchFamily="34" charset="0"/>
            </a:endParaRPr>
          </a:p>
        </p:txBody>
      </p:sp>
      <p:sp>
        <p:nvSpPr>
          <p:cNvPr id="13" name="Rectangle 1"/>
          <p:cNvSpPr>
            <a:spLocks noChangeArrowheads="1"/>
          </p:cNvSpPr>
          <p:nvPr/>
        </p:nvSpPr>
        <p:spPr bwMode="auto">
          <a:xfrm>
            <a:off x="491540" y="3856246"/>
            <a:ext cx="330428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18 – Concerns or challenges with regards to succession planning</a:t>
            </a:r>
            <a:endParaRPr kumimoji="0" lang="en-US" altLang="fr-FR" sz="800" b="0" i="0" u="none" strike="noStrike" cap="none" normalizeH="0" baseline="0" dirty="0">
              <a:ln>
                <a:noFill/>
              </a:ln>
              <a:effectLst/>
            </a:endParaRPr>
          </a:p>
        </p:txBody>
      </p:sp>
      <p:sp>
        <p:nvSpPr>
          <p:cNvPr id="14" name="Rectangle 13"/>
          <p:cNvSpPr/>
          <p:nvPr/>
        </p:nvSpPr>
        <p:spPr bwMode="auto">
          <a:xfrm>
            <a:off x="491540" y="4311832"/>
            <a:ext cx="2949264" cy="1599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en-CA" sz="850" dirty="0">
                <a:latin typeface="Tahoma" panose="020B0604030504040204" pitchFamily="34" charset="0"/>
                <a:ea typeface="Tahoma" panose="020B0604030504040204" pitchFamily="34" charset="0"/>
                <a:cs typeface="Tahoma" panose="020B0604030504040204" pitchFamily="34" charset="0"/>
              </a:rPr>
              <a:t>Verbatims of “other” answers </a:t>
            </a:r>
            <a:r>
              <a:rPr lang="en-CA" sz="850" b="0" dirty="0">
                <a:latin typeface="Tahoma" panose="020B0604030504040204" pitchFamily="34" charset="0"/>
                <a:ea typeface="Tahoma" panose="020B0604030504040204" pitchFamily="34" charset="0"/>
                <a:cs typeface="Tahoma" panose="020B0604030504040204" pitchFamily="34" charset="0"/>
              </a:rPr>
              <a:t>(n=4)</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“Recruiting (e.g.: an experienced butcher would be appreciated)”</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“Because of the size of the store/the factors to contend with, and just working in there is difficult. Paperwork takes up a lot of energy.”</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“It’s vital to have strong physical and management skills, to be knowledgeable and more vigilant and to know the issues.” </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“That both parties (assigner and successor) be totally satisfied.”</a:t>
            </a:r>
          </a:p>
          <a:p>
            <a:pPr marL="114300" indent="-114300">
              <a:buFont typeface="Arial" panose="020B0604020202020204" pitchFamily="34" charset="0"/>
              <a:buChar char="•"/>
            </a:pPr>
            <a:endParaRPr lang="en-CA" sz="850" b="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
          <p:cNvSpPr>
            <a:spLocks noChangeArrowheads="1"/>
          </p:cNvSpPr>
          <p:nvPr/>
        </p:nvSpPr>
        <p:spPr bwMode="auto">
          <a:xfrm>
            <a:off x="4837510" y="954160"/>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16</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why recruiting the employees that were hired was easy</a:t>
            </a:r>
            <a:endParaRPr kumimoji="0" lang="en-US" altLang="fr-FR" sz="800" b="0" i="0" u="none" strike="noStrike" cap="none" normalizeH="0" baseline="0" dirty="0">
              <a:ln>
                <a:noFill/>
              </a:ln>
              <a:solidFill>
                <a:schemeClr val="tx1"/>
              </a:solidFill>
              <a:effectLst/>
            </a:endParaRPr>
          </a:p>
        </p:txBody>
      </p:sp>
      <p:sp>
        <p:nvSpPr>
          <p:cNvPr id="20" name="Rectangle 1"/>
          <p:cNvSpPr>
            <a:spLocks noChangeArrowheads="1"/>
          </p:cNvSpPr>
          <p:nvPr/>
        </p:nvSpPr>
        <p:spPr bwMode="auto">
          <a:xfrm>
            <a:off x="438986" y="930730"/>
            <a:ext cx="33691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15</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why recruiting the employees that were hired was difficult</a:t>
            </a:r>
            <a:endParaRPr kumimoji="0" lang="en-US" altLang="fr-FR" sz="800" b="0" i="0" u="none" strike="noStrike" cap="none" normalizeH="0" baseline="0" dirty="0">
              <a:ln>
                <a:noFill/>
              </a:ln>
              <a:solidFill>
                <a:schemeClr val="tx1"/>
              </a:solidFill>
              <a:effectLst/>
            </a:endParaRPr>
          </a:p>
        </p:txBody>
      </p:sp>
      <p:sp>
        <p:nvSpPr>
          <p:cNvPr id="21" name="Rectangle 20"/>
          <p:cNvSpPr/>
          <p:nvPr/>
        </p:nvSpPr>
        <p:spPr bwMode="auto">
          <a:xfrm>
            <a:off x="4911941" y="1449312"/>
            <a:ext cx="2949264" cy="16128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1">
              <a:spcAft>
                <a:spcPts val="400"/>
              </a:spcAft>
            </a:pPr>
            <a:r>
              <a:rPr lang="en-CA" sz="850" dirty="0">
                <a:latin typeface="Tahoma" panose="020B0604030504040204" pitchFamily="34" charset="0"/>
                <a:ea typeface="Tahoma" panose="020B0604030504040204" pitchFamily="34" charset="0"/>
                <a:cs typeface="Tahoma" panose="020B0604030504040204" pitchFamily="34" charset="0"/>
              </a:rPr>
              <a:t>Verbatims of “other” answers </a:t>
            </a:r>
            <a:r>
              <a:rPr lang="en-CA" sz="850" b="0" dirty="0">
                <a:latin typeface="Tahoma" panose="020B0604030504040204" pitchFamily="34" charset="0"/>
                <a:ea typeface="Tahoma" panose="020B0604030504040204" pitchFamily="34" charset="0"/>
                <a:cs typeface="Tahoma" panose="020B0604030504040204" pitchFamily="34" charset="0"/>
              </a:rPr>
              <a:t>(n=5)</a:t>
            </a:r>
            <a:endParaRPr lang="en-CA" sz="85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“We were the creators.”</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“It depends on the type of labour, non-specialized that requires mobility, but nothing complicated.”</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“Depending on his availability because his schedule doesn’t always work with mine.”</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“Recruiting the last employee was easy because he lives near Bouchette and came here for an internship.” </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“No one is interested in seasonal or weekend work.”</a:t>
            </a:r>
          </a:p>
        </p:txBody>
      </p:sp>
      <p:sp>
        <p:nvSpPr>
          <p:cNvPr id="22" name="Rectangle 21"/>
          <p:cNvSpPr/>
          <p:nvPr/>
        </p:nvSpPr>
        <p:spPr bwMode="auto">
          <a:xfrm>
            <a:off x="491540" y="1444473"/>
            <a:ext cx="2949264" cy="131999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en-CA" sz="850" dirty="0">
                <a:latin typeface="Tahoma" panose="020B0604030504040204" pitchFamily="34" charset="0"/>
                <a:ea typeface="Tahoma" panose="020B0604030504040204" pitchFamily="34" charset="0"/>
                <a:cs typeface="Tahoma" panose="020B0604030504040204" pitchFamily="34" charset="0"/>
              </a:rPr>
              <a:t>Verbatims of “other” answers </a:t>
            </a:r>
            <a:r>
              <a:rPr lang="en-CA" sz="850" b="0" dirty="0">
                <a:latin typeface="Tahoma" panose="020B0604030504040204" pitchFamily="34" charset="0"/>
                <a:ea typeface="Tahoma" panose="020B0604030504040204" pitchFamily="34" charset="0"/>
                <a:cs typeface="Tahoma" panose="020B0604030504040204" pitchFamily="34" charset="0"/>
              </a:rPr>
              <a:t>(n=4)</a:t>
            </a:r>
            <a:endParaRPr lang="en-CA" sz="85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“Competition from outside the region.”</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“Expensive specialized training for the future employee.”</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“Because we have a subsidy from Emploi-Québec and their requirements really hamstring us with regards to labour.”</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“There is no place where people can live. Everybody goes to the city. Housing is difficult.”</a:t>
            </a:r>
          </a:p>
          <a:p>
            <a:pPr marL="114300" indent="-114300">
              <a:buFont typeface="Arial" panose="020B0604020202020204" pitchFamily="34" charset="0"/>
              <a:buChar char="•"/>
            </a:pPr>
            <a:endParaRPr lang="en-CA" sz="85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0620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3908746"/>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en-CA" sz="1100" i="1" dirty="0">
                <a:latin typeface="Tahoma" panose="020B0604030504040204" pitchFamily="34" charset="0"/>
                <a:ea typeface="Tahoma" panose="020B0604030504040204" pitchFamily="34" charset="0"/>
                <a:cs typeface="Tahoma" panose="020B0604030504040204" pitchFamily="34" charset="0"/>
              </a:rPr>
              <a:t>Retaining workers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Companies resort to a host of practices to retain workers, which mainly includes offering competitive compensation (71%), sharing information transparently (68%) and supporting life-work balance (65%).</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In order to help them with their efforts to recruit and retain employees, companies would like to exchange ideas with other entrepreneurs (40%) to find out what they have done about it and draw on their experiences. Obtaining human resources training (32%) and information on new practices in this field (30%) are other needs that were cited.</a:t>
            </a:r>
          </a:p>
          <a:p>
            <a:pPr marL="0" indent="0" defTabSz="966788" eaLnBrk="1" hangingPunct="1">
              <a:spcBef>
                <a:spcPts val="300"/>
              </a:spcBef>
              <a:spcAft>
                <a:spcPts val="600"/>
              </a:spcAft>
              <a:buNone/>
            </a:pPr>
            <a:endParaRPr lang="en-CA" sz="1100" i="1" dirty="0" smtClean="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en-CA" sz="1100" i="1" dirty="0" smtClean="0">
                <a:latin typeface="Tahoma" panose="020B0604030504040204" pitchFamily="34" charset="0"/>
                <a:ea typeface="Tahoma" panose="020B0604030504040204" pitchFamily="34" charset="0"/>
                <a:cs typeface="Tahoma" panose="020B0604030504040204" pitchFamily="34" charset="0"/>
              </a:rPr>
              <a:t>Succession</a:t>
            </a:r>
            <a:endParaRPr lang="en-CA" sz="1100" i="1" dirty="0">
              <a:latin typeface="Tahoma" panose="020B0604030504040204" pitchFamily="34" charset="0"/>
              <a:ea typeface="Tahoma" panose="020B0604030504040204" pitchFamily="34" charset="0"/>
              <a:cs typeface="Tahoma" panose="020B0604030504040204" pitchFamily="34" charset="0"/>
            </a:endParaRP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Close to one-third of the business owners surveyed (29%) plan on leaving in the next 5 years. Most are older men who have been owners for more than 20 years.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Only 12% of owners are far along in their succession process or have already lined up successors, but the figure is twice that among long-time owners.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Most owners (65%) who planned to leave in the next 2 years and have started thinking about succession claim that they are facing specific issues, particularly financial challenges, not having any successors, finding a buyer, family challenges, etc.</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These owners would like to have individual guidance for themselves (41%) or their successors (33%), such as consultation, coaching, mentoring, etc., to support them during the succession planning process.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Many of these owners (72%) claimed that they know the market value of their company. This is based on the market value (76%) or the book value (52%).</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Highlights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23201441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430176" y="968970"/>
            <a:ext cx="8162925" cy="4416578"/>
          </a:xfrm>
          <a:prstGeom prst="rect">
            <a:avLst/>
          </a:prstGeom>
          <a:noFill/>
          <a:ln algn="ctr">
            <a:miter lim="800000"/>
            <a:headEnd/>
            <a:tailEnd/>
          </a:ln>
        </p:spPr>
        <p:txBody>
          <a:bodyPr lIns="91424" tIns="45712" rIns="91424" bIns="45712">
            <a:spAutoFit/>
          </a:bodyPr>
          <a:lstStyle/>
          <a:p>
            <a:pPr marL="0" indent="0" algn="just" defTabSz="966788" eaLnBrk="1" hangingPunct="1">
              <a:spcBef>
                <a:spcPts val="500"/>
              </a:spcBef>
              <a:spcAft>
                <a:spcPts val="500"/>
              </a:spcAft>
              <a:buNone/>
            </a:pPr>
            <a:r>
              <a:rPr lang="en-CA" sz="1100" dirty="0">
                <a:latin typeface="Tahoma" panose="020B0604030504040204" pitchFamily="34" charset="0"/>
                <a:ea typeface="Tahoma" panose="020B0604030504040204" pitchFamily="34" charset="0"/>
                <a:cs typeface="Tahoma" panose="020B0604030504040204" pitchFamily="34" charset="0"/>
              </a:rPr>
              <a:t>The Gatineau Valley SADC retained BIP Research to survey companies in the region. This study is part of the “Chantier relève” (succession worksite) project. The general objective of the survey is to document the situation and the issues facing Gatineau Valley companies in terms of entrepreneurial succession and HR succession. The information gathered will enable SADC and local partners to effectively map out a course of action to address these topics over a timeframe of several years.</a:t>
            </a:r>
          </a:p>
          <a:p>
            <a:pPr marL="0" indent="0" algn="just" defTabSz="966788" eaLnBrk="1" hangingPunct="1">
              <a:spcBef>
                <a:spcPts val="500"/>
              </a:spcBef>
              <a:spcAft>
                <a:spcPts val="500"/>
              </a:spcAft>
              <a:buNone/>
            </a:pPr>
            <a:r>
              <a:rPr lang="en-CA" sz="1100" dirty="0">
                <a:latin typeface="Tahoma" panose="020B0604030504040204" pitchFamily="34" charset="0"/>
                <a:ea typeface="Tahoma" panose="020B0604030504040204" pitchFamily="34" charset="0"/>
                <a:cs typeface="Tahoma" panose="020B0604030504040204" pitchFamily="34" charset="0"/>
              </a:rPr>
              <a:t>The survey covers two major issues confronting companies – recruiting and retention of workers and the succession of business owners.</a:t>
            </a:r>
          </a:p>
          <a:p>
            <a:pPr algn="just" defTabSz="966788" eaLnBrk="1" hangingPunct="1">
              <a:spcBef>
                <a:spcPts val="500"/>
              </a:spcBef>
              <a:spcAft>
                <a:spcPts val="500"/>
              </a:spcAft>
              <a:buFont typeface="Wingdings" panose="05000000000000000000" pitchFamily="2" charset="2"/>
              <a:buChar char="Ø"/>
            </a:pPr>
            <a:r>
              <a:rPr lang="en-CA" sz="1100" dirty="0">
                <a:latin typeface="Tahoma" panose="020B0604030504040204" pitchFamily="34" charset="0"/>
                <a:ea typeface="Tahoma" panose="020B0604030504040204" pitchFamily="34" charset="0"/>
                <a:cs typeface="Tahoma" panose="020B0604030504040204" pitchFamily="34" charset="0"/>
              </a:rPr>
              <a:t>The section on the recruiting and retention of workers: </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Establishes the profiles of jobs on the territory: the number of employees according to status, the characteristics of seasonal jobs, the breakdown of jobs by gender, age, seniority and level of qualifications, etc.</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Identifies the main labour-related issues and challenges that companies face. </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kern="1200" dirty="0">
                <a:latin typeface="Tahoma" panose="020B0604030504040204" pitchFamily="34" charset="0"/>
                <a:ea typeface="Tahoma" panose="020B0604030504040204" pitchFamily="34" charset="0"/>
                <a:cs typeface="Tahoma" panose="020B0604030504040204" pitchFamily="34" charset="0"/>
              </a:rPr>
              <a:t>Delves into the recruiting problems: the number of hires, how readily workers can be hired, recruiting methods used, the number of positions to fill, the consequences of labour shortages for companies and measures taken to address this issue, practices and tools to make recruiting easier.</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kern="1200" dirty="0">
                <a:latin typeface="Tahoma" panose="020B0604030504040204" pitchFamily="34" charset="0"/>
                <a:ea typeface="Tahoma" panose="020B0604030504040204" pitchFamily="34" charset="0"/>
                <a:cs typeface="Tahoma" panose="020B0604030504040204" pitchFamily="34" charset="0"/>
              </a:rPr>
              <a:t>Looks more closely at the problem of retaining workers: practices conducive to retention, the companies’ needs so that they can receive support in their efforts to retain workers.</a:t>
            </a:r>
          </a:p>
          <a:p>
            <a:pPr algn="just" defTabSz="966788" eaLnBrk="1" hangingPunct="1">
              <a:spcBef>
                <a:spcPts val="500"/>
              </a:spcBef>
              <a:spcAft>
                <a:spcPts val="500"/>
              </a:spcAft>
              <a:buFont typeface="Wingdings" panose="05000000000000000000" pitchFamily="2" charset="2"/>
              <a:buChar char="Ø"/>
            </a:pPr>
            <a:r>
              <a:rPr lang="en-CA" sz="1100" dirty="0">
                <a:latin typeface="Tahoma" panose="020B0604030504040204" pitchFamily="34" charset="0"/>
                <a:ea typeface="Tahoma" panose="020B0604030504040204" pitchFamily="34" charset="0"/>
                <a:cs typeface="Tahoma" panose="020B0604030504040204" pitchFamily="34" charset="0"/>
              </a:rPr>
              <a:t>The section on succession of business owners:</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Examines the profiles of business owners.</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Looks at how far along they are in planning their succession.</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Discusses  their concerns or specific challenges confronting them.</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Reveals the type of resources they use.</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Identifies the type of coaching they would like to receive with respect to succession planning.</a:t>
            </a:r>
          </a:p>
        </p:txBody>
      </p:sp>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1.	Objectives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939589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a:t>
            </a:r>
            <a:r>
              <a:rPr lang="en-CA" sz="2000" b="0" dirty="0">
                <a:latin typeface="Tahoma" pitchFamily="34" charset="0"/>
              </a:rPr>
              <a:t>Methodology</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87311" y="883599"/>
            <a:ext cx="8162925" cy="3557384"/>
          </a:xfrm>
          <a:prstGeom prst="rect">
            <a:avLst/>
          </a:prstGeom>
        </p:spPr>
        <p:txBody>
          <a:bodyPr wrap="square">
            <a:spAutoFit/>
          </a:bodyPr>
          <a:lstStyle/>
          <a:p>
            <a:pPr marL="0" indent="0" algn="just" defTabSz="966788" eaLnBrk="1" hangingPunct="1">
              <a:spcBef>
                <a:spcPts val="500"/>
              </a:spcBef>
              <a:spcAft>
                <a:spcPts val="0"/>
              </a:spcAft>
              <a:buNone/>
            </a:pPr>
            <a:r>
              <a:rPr lang="en-CA" sz="1100" i="1" dirty="0">
                <a:latin typeface="Tahoma" pitchFamily="34" charset="0"/>
                <a:ea typeface="Tahoma" pitchFamily="34" charset="0"/>
                <a:cs typeface="Tahoma" pitchFamily="34" charset="0"/>
              </a:rPr>
              <a:t>Target population</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The target population consists of businesses in the territory served by the Gatineau Valley SADC, which provided BIP Recherche with a data base with the names of 1,181 businesses and their contact information. This figure was arrived at as follows:</a:t>
            </a:r>
          </a:p>
          <a:p>
            <a:pPr marL="0" indent="0" algn="just" defTabSz="966788" eaLnBrk="1" hangingPunct="1">
              <a:spcBef>
                <a:spcPts val="0"/>
              </a:spcBef>
              <a:spcAft>
                <a:spcPts val="0"/>
              </a:spcAft>
              <a:buNone/>
            </a:pPr>
            <a:r>
              <a:rPr lang="en-CA" sz="1100" b="0" dirty="0">
                <a:latin typeface="Tahoma" pitchFamily="34" charset="0"/>
                <a:ea typeface="Tahoma" pitchFamily="34" charset="0"/>
                <a:cs typeface="Tahoma" pitchFamily="34" charset="0"/>
              </a:rPr>
              <a:t>	1,347 names in the data base initially provided</a:t>
            </a:r>
          </a:p>
          <a:p>
            <a:pPr marL="0" indent="0" algn="just" defTabSz="966788" eaLnBrk="1" hangingPunct="1">
              <a:spcBef>
                <a:spcPts val="0"/>
              </a:spcBef>
              <a:spcAft>
                <a:spcPts val="0"/>
              </a:spcAft>
              <a:buNone/>
            </a:pPr>
            <a:r>
              <a:rPr lang="en-CA" sz="1100" b="0" dirty="0">
                <a:latin typeface="Tahoma" pitchFamily="34" charset="0"/>
                <a:ea typeface="Tahoma" pitchFamily="34" charset="0"/>
                <a:cs typeface="Tahoma" pitchFamily="34" charset="0"/>
              </a:rPr>
              <a:t>	– 288 that had no telephone</a:t>
            </a:r>
          </a:p>
          <a:p>
            <a:pPr marL="0" indent="0" algn="just" defTabSz="966788" eaLnBrk="1" hangingPunct="1">
              <a:spcBef>
                <a:spcPts val="0"/>
              </a:spcBef>
              <a:spcAft>
                <a:spcPts val="600"/>
              </a:spcAft>
              <a:buNone/>
            </a:pPr>
            <a:r>
              <a:rPr lang="en-CA" sz="1100" b="0" dirty="0">
                <a:latin typeface="Tahoma" pitchFamily="34" charset="0"/>
                <a:ea typeface="Tahoma" pitchFamily="34" charset="0"/>
                <a:cs typeface="Tahoma" pitchFamily="34" charset="0"/>
              </a:rPr>
              <a:t>	+ 122 numbers that SADC looked for</a:t>
            </a:r>
            <a:endParaRPr lang="en-CA" sz="1100" b="0" dirty="0">
              <a:solidFill>
                <a:srgbClr val="FF0000"/>
              </a:solidFill>
              <a:latin typeface="Tahoma" pitchFamily="34" charset="0"/>
              <a:ea typeface="Tahoma" pitchFamily="34" charset="0"/>
              <a:cs typeface="Tahoma" pitchFamily="34" charset="0"/>
            </a:endParaRPr>
          </a:p>
          <a:p>
            <a:pPr marL="0" lvl="1" algn="just" defTabSz="966788">
              <a:spcBef>
                <a:spcPts val="500"/>
              </a:spcBef>
              <a:spcAft>
                <a:spcPts val="0"/>
              </a:spcAft>
              <a:tabLst>
                <a:tab pos="446088" algn="l"/>
              </a:tabLst>
            </a:pPr>
            <a:r>
              <a:rPr lang="en-CA" sz="1100" b="0" dirty="0">
                <a:latin typeface="Tahoma" pitchFamily="34" charset="0"/>
                <a:ea typeface="Tahoma" pitchFamily="34" charset="0"/>
                <a:cs typeface="Tahoma" pitchFamily="34" charset="0"/>
              </a:rPr>
              <a:t>In order for a company to be eligible to take part in the survey, staff hiring decisions had to be made locally, i.e., in the establishment that is called.</a:t>
            </a:r>
          </a:p>
          <a:p>
            <a:pPr marL="0" lvl="1" algn="just" defTabSz="966788">
              <a:spcBef>
                <a:spcPts val="500"/>
              </a:spcBef>
              <a:spcAft>
                <a:spcPts val="0"/>
              </a:spcAft>
              <a:tabLst>
                <a:tab pos="446088" algn="l"/>
              </a:tabLst>
            </a:pPr>
            <a:r>
              <a:rPr lang="en-CA" sz="1100" b="0" dirty="0">
                <a:latin typeface="Tahoma" pitchFamily="34" charset="0"/>
                <a:ea typeface="Tahoma" pitchFamily="34" charset="0"/>
                <a:cs typeface="Tahoma" pitchFamily="34" charset="0"/>
              </a:rPr>
              <a:t>Respondents to the survey were ranked in the following order of priority: </a:t>
            </a:r>
          </a:p>
          <a:p>
            <a:pPr marL="544513" lvl="1" indent="-228600" algn="just" defTabSz="966788">
              <a:spcBef>
                <a:spcPts val="60"/>
              </a:spcBef>
              <a:spcAft>
                <a:spcPts val="200"/>
              </a:spcAft>
              <a:buFont typeface="Wingdings" pitchFamily="2" charset="2"/>
              <a:buChar char="§"/>
              <a:tabLst>
                <a:tab pos="446088" algn="l"/>
              </a:tabLst>
            </a:pPr>
            <a:r>
              <a:rPr lang="en-CA" sz="1100" b="0" dirty="0">
                <a:latin typeface="Tahoma" pitchFamily="34" charset="0"/>
                <a:ea typeface="Tahoma" pitchFamily="34" charset="0"/>
                <a:cs typeface="Tahoma" pitchFamily="34" charset="0"/>
              </a:rPr>
              <a:t>The owner or one of the owners of the business.</a:t>
            </a:r>
          </a:p>
          <a:p>
            <a:pPr marL="544513" lvl="1" indent="-228600" algn="just" defTabSz="966788">
              <a:spcBef>
                <a:spcPts val="60"/>
              </a:spcBef>
              <a:spcAft>
                <a:spcPts val="200"/>
              </a:spcAft>
              <a:buFont typeface="Wingdings" pitchFamily="2" charset="2"/>
              <a:buChar char="§"/>
              <a:tabLst>
                <a:tab pos="446088" algn="l"/>
              </a:tabLst>
            </a:pPr>
            <a:r>
              <a:rPr lang="en-CA" sz="1100" b="0" dirty="0">
                <a:latin typeface="Tahoma" pitchFamily="34" charset="0"/>
                <a:ea typeface="Tahoma" pitchFamily="34" charset="0"/>
                <a:cs typeface="Tahoma" pitchFamily="34" charset="0"/>
              </a:rPr>
              <a:t>Secondly, the person responsible for human resources or production/operations. In this case, the respondent did not complete the section of the questionnaire dealing with the owner’s succession.</a:t>
            </a:r>
          </a:p>
          <a:p>
            <a:pPr marL="0" lvl="1" algn="just" defTabSz="966788">
              <a:spcBef>
                <a:spcPts val="1200"/>
              </a:spcBef>
              <a:spcAft>
                <a:spcPts val="0"/>
              </a:spcAft>
              <a:tabLst>
                <a:tab pos="446088" algn="l"/>
              </a:tabLst>
            </a:pPr>
            <a:r>
              <a:rPr lang="en-CA" sz="1100" i="1" dirty="0">
                <a:latin typeface="Tahoma" pitchFamily="34" charset="0"/>
                <a:ea typeface="Tahoma" pitchFamily="34" charset="0"/>
                <a:cs typeface="Tahoma" pitchFamily="34" charset="0"/>
              </a:rPr>
              <a:t>Questionnaire</a:t>
            </a:r>
          </a:p>
          <a:p>
            <a:pPr marL="0" lvl="1" algn="just" defTabSz="966788">
              <a:spcBef>
                <a:spcPts val="500"/>
              </a:spcBef>
              <a:spcAft>
                <a:spcPts val="500"/>
              </a:spcAft>
              <a:tabLst>
                <a:tab pos="446088" algn="l"/>
              </a:tabLst>
            </a:pPr>
            <a:r>
              <a:rPr lang="en-CA" sz="1100" b="0" dirty="0">
                <a:latin typeface="Tahoma" pitchFamily="34" charset="0"/>
                <a:ea typeface="Tahoma" pitchFamily="34" charset="0"/>
                <a:cs typeface="Tahoma" pitchFamily="34" charset="0"/>
              </a:rPr>
              <a:t>The questionnaire, which was designed jointly by SADC and BIP Recherche, had 90 variables, including 4 open-ended questions.</a:t>
            </a:r>
          </a:p>
          <a:p>
            <a:pPr marL="0" lvl="1" algn="just" defTabSz="966788">
              <a:spcBef>
                <a:spcPts val="500"/>
              </a:spcBef>
              <a:spcAft>
                <a:spcPts val="500"/>
              </a:spcAft>
              <a:tabLst>
                <a:tab pos="446088" algn="l"/>
              </a:tabLst>
            </a:pPr>
            <a:r>
              <a:rPr lang="en-CA" sz="1100" b="0" dirty="0">
                <a:latin typeface="Tahoma" pitchFamily="34" charset="0"/>
                <a:ea typeface="Tahoma" pitchFamily="34" charset="0"/>
                <a:cs typeface="Tahoma" pitchFamily="34" charset="0"/>
              </a:rPr>
              <a:t>Depending on the answers to two introductory questions – whether or not there were employees (full time, part time or seasonal) and whether or not the respondent was the owner – there were four possible scenarios. </a:t>
            </a:r>
          </a:p>
        </p:txBody>
      </p:sp>
      <p:pic>
        <p:nvPicPr>
          <p:cNvPr id="10" name="Imag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xmlns="" val="2552253404"/>
              </p:ext>
            </p:extLst>
          </p:nvPr>
        </p:nvGraphicFramePr>
        <p:xfrm>
          <a:off x="501606" y="4510321"/>
          <a:ext cx="6048049" cy="1401381"/>
        </p:xfrm>
        <a:graphic>
          <a:graphicData uri="http://schemas.openxmlformats.org/drawingml/2006/table">
            <a:tbl>
              <a:tblPr firstRow="1" firstCol="1" lastRow="1" lastCol="1" bandRow="1" bandCol="1">
                <a:tableStyleId>{5C22544A-7EE6-4342-B048-85BDC9FD1C3A}</a:tableStyleId>
              </a:tblPr>
              <a:tblGrid>
                <a:gridCol w="707064">
                  <a:extLst>
                    <a:ext uri="{9D8B030D-6E8A-4147-A177-3AD203B41FA5}">
                      <a16:colId xmlns:a16="http://schemas.microsoft.com/office/drawing/2014/main" xmlns="" val="20000"/>
                    </a:ext>
                  </a:extLst>
                </a:gridCol>
                <a:gridCol w="875311">
                  <a:extLst>
                    <a:ext uri="{9D8B030D-6E8A-4147-A177-3AD203B41FA5}">
                      <a16:colId xmlns:a16="http://schemas.microsoft.com/office/drawing/2014/main" xmlns="" val="20001"/>
                    </a:ext>
                  </a:extLst>
                </a:gridCol>
                <a:gridCol w="1105786">
                  <a:extLst>
                    <a:ext uri="{9D8B030D-6E8A-4147-A177-3AD203B41FA5}">
                      <a16:colId xmlns:a16="http://schemas.microsoft.com/office/drawing/2014/main" xmlns="" val="20002"/>
                    </a:ext>
                  </a:extLst>
                </a:gridCol>
                <a:gridCol w="3359888">
                  <a:extLst>
                    <a:ext uri="{9D8B030D-6E8A-4147-A177-3AD203B41FA5}">
                      <a16:colId xmlns:a16="http://schemas.microsoft.com/office/drawing/2014/main" xmlns="" val="20003"/>
                    </a:ext>
                  </a:extLst>
                </a:gridCol>
              </a:tblGrid>
              <a:tr h="410236">
                <a:tc>
                  <a:txBody>
                    <a:bodyPr/>
                    <a:lstStyle/>
                    <a:p>
                      <a:pPr marL="0" algn="l" defTabSz="914400" rtl="0" eaLnBrk="1" latinLnBrk="0" hangingPunct="1">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Possible scenarios</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Paid 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respondent</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was the business owner</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Sections</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the questionnaire completed</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xmlns="" val="10000"/>
                  </a:ext>
                </a:extLst>
              </a:tr>
              <a:tr h="202019">
                <a:tc>
                  <a:txBody>
                    <a:bodyPr/>
                    <a:lstStyle/>
                    <a:p>
                      <a:pPr algn="just">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entire questionnaire</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44327">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profile, labour-related</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issues and challenges, recruiting, retention</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2651">
                <a:tc>
                  <a:txBody>
                    <a:bodyPr/>
                    <a:lstStyle/>
                    <a:p>
                      <a:pP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Management</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succession</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23284">
                <a:tc>
                  <a:txBody>
                    <a:bodyPr/>
                    <a:lstStyle/>
                    <a:p>
                      <a:pPr algn="just">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company was not eligible to take part in the survey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069649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a:t>
            </a:r>
            <a:r>
              <a:rPr lang="en-US" sz="2000" b="0" dirty="0">
                <a:latin typeface="Tahoma" pitchFamily="34" charset="0"/>
              </a:rPr>
              <a:t>Methodology</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913957"/>
            <a:ext cx="8162925" cy="4042629"/>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en-CA" sz="1100" i="1" dirty="0">
                <a:latin typeface="Tahoma" pitchFamily="34" charset="0"/>
                <a:ea typeface="Tahoma" pitchFamily="34" charset="0"/>
                <a:cs typeface="Tahoma" pitchFamily="34" charset="0"/>
              </a:rPr>
              <a:t>How we conducted the survey</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We used a combined telephone-online methodology. All respondents received a phone call in either English or French. Once the introduction was read and the objectives explained, eligible respondents who agreed to participate could choose to respond over the phone or online.</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Those opting to respond on line were sent an invitation email with a link providing access to the survey. Most needed from one to three telephone reminders in the weeks following the invitation email.</a:t>
            </a:r>
          </a:p>
          <a:p>
            <a:pPr marL="0" indent="0" algn="just" defTabSz="966788" eaLnBrk="1" hangingPunct="1">
              <a:spcBef>
                <a:spcPts val="1200"/>
              </a:spcBef>
              <a:spcAft>
                <a:spcPts val="0"/>
              </a:spcAft>
              <a:buNone/>
            </a:pPr>
            <a:r>
              <a:rPr lang="en-CA" sz="1100" i="1" dirty="0">
                <a:latin typeface="Tahoma" pitchFamily="34" charset="0"/>
                <a:ea typeface="Tahoma" pitchFamily="34" charset="0"/>
                <a:cs typeface="Tahoma" pitchFamily="34" charset="0"/>
              </a:rPr>
              <a:t>Data collection</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The survey was pretested with about 10 companies on October 30, 2018. No changes were made to the questionnaire following the pretest. The full survey itself ran from November 1 to 23, 2018. In total, 306 questionnaires were completed – 148 over the phone (48.4%) and 158 online (51.6%). The telephone interviews took 15.7 minutes on average. Our objective at the outset was to have 300 completed questionnaires. </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The response rate (35% in this instance) is calculated according to the standards of the Marketing Research and Intelligence Association (MRIA). The administrative report on how the survey was conducted, which included the response rate, appears on the following page.</a:t>
            </a:r>
          </a:p>
          <a:p>
            <a:pPr marL="0" lvl="1" indent="0" algn="just" defTabSz="966788" eaLnBrk="1" hangingPunct="1">
              <a:spcBef>
                <a:spcPts val="1200"/>
              </a:spcBef>
              <a:spcAft>
                <a:spcPts val="500"/>
              </a:spcAft>
              <a:buNone/>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The margin of error is 4.8% 19 times out of 20, which takes into account the small sample size.</a:t>
            </a:r>
          </a:p>
          <a:p>
            <a:pPr marL="0" indent="0" algn="just" defTabSz="966788" eaLnBrk="1" hangingPunct="1">
              <a:spcBef>
                <a:spcPts val="1200"/>
              </a:spcBef>
              <a:spcAft>
                <a:spcPts val="0"/>
              </a:spcAft>
              <a:buNone/>
            </a:pPr>
            <a:r>
              <a:rPr lang="en-CA" sz="1100" i="1" dirty="0">
                <a:latin typeface="Tahoma" pitchFamily="34" charset="0"/>
                <a:ea typeface="Tahoma" pitchFamily="34" charset="0"/>
                <a:cs typeface="Tahoma" pitchFamily="34" charset="0"/>
              </a:rPr>
              <a:t>Data processing</a:t>
            </a:r>
          </a:p>
          <a:p>
            <a:pPr marL="0" indent="0" algn="just" defTabSz="966788" eaLnBrk="1" hangingPunct="1">
              <a:spcAft>
                <a:spcPts val="500"/>
              </a:spcAft>
              <a:buNone/>
            </a:pPr>
            <a:r>
              <a:rPr lang="en-CA" sz="1100" b="0" dirty="0">
                <a:latin typeface="Tahoma" pitchFamily="34" charset="0"/>
                <a:ea typeface="Tahoma" pitchFamily="34" charset="0"/>
                <a:cs typeface="Tahoma" pitchFamily="34" charset="0"/>
              </a:rPr>
              <a:t>Interviews were compiled using Voxco’s Pronto software and processed using the Stat-XP software.</a:t>
            </a:r>
            <a:endParaRPr lang="en-CA" sz="1100" b="0" kern="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xmlns="" val="42116964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Methodology</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3" y="913957"/>
            <a:ext cx="1664772" cy="600148"/>
          </a:xfrm>
          <a:prstGeom prst="rect">
            <a:avLst/>
          </a:prstGeom>
          <a:noFill/>
          <a:ln algn="ctr">
            <a:miter lim="800000"/>
            <a:headEnd/>
            <a:tailEnd/>
          </a:ln>
        </p:spPr>
        <p:txBody>
          <a:bodyPr wrap="square"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Survey administrative report</a:t>
            </a:r>
            <a:endParaRPr lang="fr-CA" sz="1100" b="0" kern="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4127" y="12534"/>
            <a:ext cx="691304" cy="667950"/>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68623" y="902940"/>
            <a:ext cx="4254035" cy="581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01030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4_Modèle par défaut">
  <a:themeElements>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79913A1CC9B4BB8CEB90D578ECC0C" ma:contentTypeVersion="18" ma:contentTypeDescription="Crée un document." ma:contentTypeScope="" ma:versionID="0f3ce5dc556ace54b41af47f816c3dcd">
  <xsd:schema xmlns:xsd="http://www.w3.org/2001/XMLSchema" xmlns:xs="http://www.w3.org/2001/XMLSchema" xmlns:p="http://schemas.microsoft.com/office/2006/metadata/properties" xmlns:ns2="20b00a00-ddbd-4c20-bfc0-8448624825d2" xmlns:ns3="9a1bb213-3a73-43c8-b731-4be0ecc3a62e" targetNamespace="http://schemas.microsoft.com/office/2006/metadata/properties" ma:root="true" ma:fieldsID="1b79a92fedbaa458cff656a9c206edbd" ns2:_="" ns3:_="">
    <xsd:import namespace="20b00a00-ddbd-4c20-bfc0-8448624825d2"/>
    <xsd:import namespace="9a1bb213-3a73-43c8-b731-4be0ecc3a6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00a00-ddbd-4c20-bfc0-844862482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f308139-4059-4f42-8e1e-be0a4fcb73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1bb213-3a73-43c8-b731-4be0ecc3a62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25d09d0b-376c-468e-a2f0-48b04ffcc865}" ma:internalName="TaxCatchAll" ma:showField="CatchAllData" ma:web="9a1bb213-3a73-43c8-b731-4be0ecc3a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1bb213-3a73-43c8-b731-4be0ecc3a62e" xsi:nil="true"/>
    <lcf76f155ced4ddcb4097134ff3c332f xmlns="20b00a00-ddbd-4c20-bfc0-8448624825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D1538D-CADD-4751-876F-026FC7376072}"/>
</file>

<file path=customXml/itemProps2.xml><?xml version="1.0" encoding="utf-8"?>
<ds:datastoreItem xmlns:ds="http://schemas.openxmlformats.org/officeDocument/2006/customXml" ds:itemID="{EACDA624-7640-41F9-9419-AC9242A433D9}"/>
</file>

<file path=customXml/itemProps3.xml><?xml version="1.0" encoding="utf-8"?>
<ds:datastoreItem xmlns:ds="http://schemas.openxmlformats.org/officeDocument/2006/customXml" ds:itemID="{F21AB24D-865C-4032-AB9F-F00E48885515}"/>
</file>

<file path=docProps/app.xml><?xml version="1.0" encoding="utf-8"?>
<Properties xmlns="http://schemas.openxmlformats.org/officeDocument/2006/extended-properties" xmlns:vt="http://schemas.openxmlformats.org/officeDocument/2006/docPropsVTypes">
  <TotalTime>32827</TotalTime>
  <Words>8056</Words>
  <Application>Microsoft Office PowerPoint</Application>
  <PresentationFormat>Affichage à l'écran (4:3)</PresentationFormat>
  <Paragraphs>1269</Paragraphs>
  <Slides>40</Slides>
  <Notes>37</Notes>
  <HiddenSlides>0</HiddenSlides>
  <MMClips>0</MMClips>
  <ScaleCrop>false</ScaleCrop>
  <HeadingPairs>
    <vt:vector size="4" baseType="variant">
      <vt:variant>
        <vt:lpstr>Thème</vt:lpstr>
      </vt:variant>
      <vt:variant>
        <vt:i4>2</vt:i4>
      </vt:variant>
      <vt:variant>
        <vt:lpstr>Titres des diapositives</vt:lpstr>
      </vt:variant>
      <vt:variant>
        <vt:i4>40</vt:i4>
      </vt:variant>
    </vt:vector>
  </HeadingPairs>
  <TitlesOfParts>
    <vt:vector size="42" baseType="lpstr">
      <vt:lpstr>4_Modèle par défaut</vt:lpstr>
      <vt:lpstr>1_Conception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Company>BIP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Vallée-de-la-Gatineau</dc:title>
  <dc:creator>Simon Bastien</dc:creator>
  <cp:lastModifiedBy>Julie</cp:lastModifiedBy>
  <cp:revision>2182</cp:revision>
  <cp:lastPrinted>2018-12-03T17:11:35Z</cp:lastPrinted>
  <dcterms:created xsi:type="dcterms:W3CDTF">2010-04-19T23:06:27Z</dcterms:created>
  <dcterms:modified xsi:type="dcterms:W3CDTF">2019-01-30T17:36:42Z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0x010100ED179913A1CC9B4BB8CEB90D578ECC0C</vt:lpwstr>
  </property>
</Properties>
</file>